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266" r:id="rId4"/>
    <p:sldId id="256" r:id="rId5"/>
    <p:sldId id="257" r:id="rId6"/>
    <p:sldId id="258" r:id="rId7"/>
    <p:sldId id="260" r:id="rId8"/>
    <p:sldId id="259" r:id="rId9"/>
    <p:sldId id="263" r:id="rId10"/>
    <p:sldId id="261"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C37B9D92-599A-4DD2-A99E-01FAF760E119}"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endParaRPr lang="en-US" smtClean="0"/>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endParaRPr lang="en-US" smtClean="0"/>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7B9D92-599A-4DD2-A99E-01FAF760E119}"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37B9D92-599A-4DD2-A99E-01FAF760E119}"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37B9D92-599A-4DD2-A99E-01FAF760E119}"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7B9D92-599A-4DD2-A99E-01FAF760E119}"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B9D92-599A-4DD2-A99E-01FAF760E119}"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37B9D92-599A-4DD2-A99E-01FAF760E119}"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37B9D92-599A-4DD2-A99E-01FAF760E119}" type="datetimeFigureOut">
              <a:rPr lang="en-GB" smtClean="0"/>
            </a:fld>
            <a:endParaRPr lang="en-GB"/>
          </a:p>
        </p:txBody>
      </p:sp>
      <p:sp>
        <p:nvSpPr>
          <p:cNvPr id="6" name="Footer Placeholder 5"/>
          <p:cNvSpPr>
            <a:spLocks noGrp="1"/>
          </p:cNvSpPr>
          <p:nvPr>
            <p:ph type="ftr" sz="quarter" idx="11"/>
          </p:nvPr>
        </p:nvSpPr>
        <p:spPr>
          <a:xfrm>
            <a:off x="533400" y="6172200"/>
            <a:ext cx="5811724" cy="365125"/>
          </a:xfrm>
        </p:spPr>
        <p:txBody>
          <a:bodyPr/>
          <a:lstStyle/>
          <a:p>
            <a:endParaRPr lang="en-GB"/>
          </a:p>
        </p:txBody>
      </p:sp>
      <p:sp>
        <p:nvSpPr>
          <p:cNvPr id="7" name="Slide Number Placeholder 6"/>
          <p:cNvSpPr>
            <a:spLocks noGrp="1"/>
          </p:cNvSpPr>
          <p:nvPr>
            <p:ph type="sldNum" sz="quarter" idx="12"/>
          </p:nvPr>
        </p:nvSpPr>
        <p:spPr/>
        <p:txBody>
          <a:bodyPr/>
          <a:lstStyle/>
          <a:p>
            <a:fld id="{A5E988EC-3120-4D34-8572-6A3B9B191496}"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37B9D92-599A-4DD2-A99E-01FAF760E119}" type="datetimeFigureOut">
              <a:rPr lang="en-GB" smtClean="0"/>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5E988EC-3120-4D34-8572-6A3B9B191496}" type="slidenum">
              <a:rPr lang="en-GB" smtClean="0"/>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5760640" cy="2664296"/>
          </a:xfrm>
        </p:spPr>
        <p:txBody>
          <a:bodyPr/>
          <a:lstStyle/>
          <a:p>
            <a:r>
              <a:rPr lang="hr-BA" sz="5400" dirty="0" smtClean="0">
                <a:latin typeface="Calibri" panose="020F0502020204030204" pitchFamily="34" charset="0"/>
                <a:cs typeface="Calibri" panose="020F0502020204030204" pitchFamily="34" charset="0"/>
              </a:rPr>
              <a:t>Rekli su o mobilnosti</a:t>
            </a:r>
            <a:r>
              <a:rPr lang="hr-BA"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1"/>
          <a:stretch>
            <a:fillRect/>
          </a:stretch>
        </p:blipFill>
        <p:spPr>
          <a:xfrm>
            <a:off x="1137" y="3657601"/>
            <a:ext cx="9144000" cy="370323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46345"/>
            <a:ext cx="1850776" cy="18507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40768"/>
            <a:ext cx="8136904" cy="4968552"/>
          </a:xfrm>
        </p:spPr>
        <p:txBody>
          <a:bodyPr numCol="2">
            <a:noAutofit/>
          </a:bodyPr>
          <a:lstStyle/>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                                                              </a:t>
            </a:r>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a:solidFill>
                <a:schemeClr val="tx1"/>
              </a:solidFill>
              <a:latin typeface="Calibri" panose="020F0502020204030204" pitchFamily="34" charset="0"/>
              <a:cs typeface="Calibri" panose="020F0502020204030204" pitchFamily="34" charset="0"/>
            </a:endParaRPr>
          </a:p>
          <a:p>
            <a:r>
              <a:rPr lang="bs-Latn-BA" sz="1400" b="1" i="1" dirty="0" smtClean="0">
                <a:solidFill>
                  <a:schemeClr val="tx1"/>
                </a:solidFill>
                <a:latin typeface="Calibri" panose="020F0502020204030204" pitchFamily="34" charset="0"/>
                <a:cs typeface="Calibri" panose="020F0502020204030204" pitchFamily="34" charset="0"/>
              </a:rPr>
              <a:t>Pravni  </a:t>
            </a:r>
            <a:r>
              <a:rPr lang="bs-Latn-BA" sz="1400" b="1" i="1" dirty="0">
                <a:solidFill>
                  <a:schemeClr val="tx1"/>
                </a:solidFill>
                <a:latin typeface="Calibri" panose="020F0502020204030204" pitchFamily="34" charset="0"/>
                <a:cs typeface="Calibri" panose="020F0502020204030204" pitchFamily="34" charset="0"/>
              </a:rPr>
              <a:t>fakultet</a:t>
            </a:r>
            <a:endParaRPr lang="bs-Latn-BA" sz="1400" b="1" i="1" dirty="0">
              <a:solidFill>
                <a:schemeClr val="tx1"/>
              </a:solidFill>
              <a:latin typeface="Calibri" panose="020F0502020204030204" pitchFamily="34" charset="0"/>
              <a:cs typeface="Calibri" panose="020F0502020204030204" pitchFamily="34" charset="0"/>
            </a:endParaRPr>
          </a:p>
          <a:p>
            <a:r>
              <a:rPr lang="bs-Latn-BA" sz="1400" dirty="0" smtClean="0">
                <a:solidFill>
                  <a:schemeClr val="tx1"/>
                </a:solidFill>
                <a:latin typeface="Calibri" panose="020F0502020204030204" pitchFamily="34" charset="0"/>
                <a:cs typeface="Calibri" panose="020F0502020204030204" pitchFamily="34" charset="0"/>
              </a:rPr>
              <a:t>Admir Selesković, pomoćnik Generalnog Sekretara</a:t>
            </a:r>
            <a:endParaRPr lang="bs-Latn-BA" sz="1400" dirty="0">
              <a:solidFill>
                <a:schemeClr val="tx1"/>
              </a:solidFill>
              <a:latin typeface="Calibri" panose="020F0502020204030204" pitchFamily="34" charset="0"/>
              <a:cs typeface="Calibri" panose="020F0502020204030204" pitchFamily="34" charset="0"/>
            </a:endParaRPr>
          </a:p>
          <a:p>
            <a:r>
              <a:rPr lang="bs-Latn-BA" sz="1400" b="1" dirty="0">
                <a:solidFill>
                  <a:schemeClr val="tx1"/>
                </a:solidFill>
                <a:latin typeface="Calibri" panose="020F0502020204030204" pitchFamily="34" charset="0"/>
                <a:cs typeface="Calibri" panose="020F0502020204030204" pitchFamily="34" charset="0"/>
              </a:rPr>
              <a:t>Mobilnost: </a:t>
            </a:r>
            <a:r>
              <a:rPr lang="bs-Latn-BA" sz="1400" dirty="0" smtClean="0">
                <a:solidFill>
                  <a:schemeClr val="tx1"/>
                </a:solidFill>
                <a:latin typeface="Calibri" panose="020F0502020204030204" pitchFamily="34" charset="0"/>
                <a:cs typeface="Calibri" panose="020F0502020204030204" pitchFamily="34" charset="0"/>
              </a:rPr>
              <a:t>West University of Timisoara, Rumunija</a:t>
            </a:r>
            <a:endParaRPr lang="bs-Latn-BA" sz="1400" dirty="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Erasmus+ iskustvo kolege Seleskovića iskustvo </a:t>
            </a:r>
            <a:r>
              <a:rPr lang="bs-Latn-BA" sz="1400" dirty="0">
                <a:solidFill>
                  <a:schemeClr val="tx1"/>
                </a:solidFill>
                <a:latin typeface="Calibri" panose="020F0502020204030204" pitchFamily="34" charset="0"/>
                <a:cs typeface="Calibri" panose="020F0502020204030204" pitchFamily="34" charset="0"/>
              </a:rPr>
              <a:t>je ni manje ni više bilo – </a:t>
            </a:r>
            <a:r>
              <a:rPr lang="bs-Latn-BA" sz="1400" dirty="0" smtClean="0">
                <a:solidFill>
                  <a:schemeClr val="tx1"/>
                </a:solidFill>
                <a:latin typeface="Calibri" panose="020F0502020204030204" pitchFamily="34" charset="0"/>
                <a:cs typeface="Calibri" panose="020F0502020204030204" pitchFamily="34" charset="0"/>
              </a:rPr>
              <a:t>čarobno. </a:t>
            </a:r>
            <a:r>
              <a:rPr lang="en-GB" sz="1400" dirty="0" err="1" smtClean="0">
                <a:solidFill>
                  <a:schemeClr val="tx1"/>
                </a:solidFill>
                <a:latin typeface="Calibri" panose="020F0502020204030204" pitchFamily="34" charset="0"/>
                <a:cs typeface="Calibri" panose="020F0502020204030204" pitchFamily="34" charset="0"/>
              </a:rPr>
              <a:t>Svo</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osoblje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fakultetu</a:t>
            </a:r>
            <a:r>
              <a:rPr lang="en-GB" sz="1400" dirty="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svi</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oni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koje</a:t>
            </a:r>
            <a:r>
              <a:rPr lang="en-GB" sz="1400" dirty="0">
                <a:solidFill>
                  <a:schemeClr val="tx1"/>
                </a:solidFill>
                <a:latin typeface="Calibri" panose="020F0502020204030204" pitchFamily="34" charset="0"/>
                <a:cs typeface="Calibri" panose="020F0502020204030204" pitchFamily="34" charset="0"/>
              </a:rPr>
              <a:t> </a:t>
            </a:r>
            <a:r>
              <a:rPr lang="bs-Latn-BA" sz="1400" dirty="0" smtClean="0">
                <a:solidFill>
                  <a:schemeClr val="tx1"/>
                </a:solidFill>
                <a:latin typeface="Calibri" panose="020F0502020204030204" pitchFamily="34" charset="0"/>
                <a:cs typeface="Calibri" panose="020F0502020204030204" pitchFamily="34" charset="0"/>
              </a:rPr>
              <a:t>je</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upozna</a:t>
            </a:r>
            <a:r>
              <a:rPr lang="bs-Latn-BA" sz="1400" dirty="0" smtClean="0">
                <a:solidFill>
                  <a:schemeClr val="tx1"/>
                </a:solidFill>
                <a:latin typeface="Calibri" panose="020F0502020204030204" pitchFamily="34" charset="0"/>
                <a:cs typeface="Calibri" panose="020F0502020204030204" pitchFamily="34" charset="0"/>
              </a:rPr>
              <a:t>o</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ili</a:t>
            </a:r>
            <a:r>
              <a:rPr lang="en-GB" sz="1400" dirty="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sre</a:t>
            </a:r>
            <a:r>
              <a:rPr lang="bs-Latn-BA" sz="1400" dirty="0" smtClean="0">
                <a:solidFill>
                  <a:schemeClr val="tx1"/>
                </a:solidFill>
                <a:latin typeface="Calibri" panose="020F0502020204030204" pitchFamily="34" charset="0"/>
                <a:cs typeface="Calibri" panose="020F0502020204030204" pitchFamily="34" charset="0"/>
              </a:rPr>
              <a:t>o</a:t>
            </a:r>
            <a:r>
              <a:rPr lang="en-GB" sz="1400" dirty="0" smtClean="0">
                <a:solidFill>
                  <a:schemeClr val="tx1"/>
                </a:solidFill>
                <a:latin typeface="Calibri" panose="020F0502020204030204" pitchFamily="34" charset="0"/>
                <a:cs typeface="Calibri" panose="020F0502020204030204" pitchFamily="34" charset="0"/>
              </a:rPr>
              <a:t> </a:t>
            </a:r>
            <a:r>
              <a:rPr lang="bs-Latn-BA" sz="1400" dirty="0" smtClean="0">
                <a:solidFill>
                  <a:schemeClr val="tx1"/>
                </a:solidFill>
                <a:latin typeface="Calibri" panose="020F0502020204030204" pitchFamily="34" charset="0"/>
                <a:cs typeface="Calibri" panose="020F0502020204030204" pitchFamily="34" charset="0"/>
              </a:rPr>
              <a:t>na Univerzitetu </a:t>
            </a:r>
            <a:r>
              <a:rPr lang="en-GB" sz="1400" dirty="0" err="1" smtClean="0">
                <a:solidFill>
                  <a:schemeClr val="tx1"/>
                </a:solidFill>
                <a:latin typeface="Calibri" panose="020F0502020204030204" pitchFamily="34" charset="0"/>
                <a:cs typeface="Calibri" panose="020F0502020204030204" pitchFamily="34" charset="0"/>
              </a:rPr>
              <a:t>i</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drugim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mjestima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koje</a:t>
            </a:r>
            <a:r>
              <a:rPr lang="en-GB" sz="1400" dirty="0">
                <a:solidFill>
                  <a:schemeClr val="tx1"/>
                </a:solidFill>
                <a:latin typeface="Calibri" panose="020F0502020204030204" pitchFamily="34" charset="0"/>
                <a:cs typeface="Calibri" panose="020F0502020204030204" pitchFamily="34" charset="0"/>
              </a:rPr>
              <a:t> </a:t>
            </a:r>
            <a:r>
              <a:rPr lang="bs-Latn-BA" sz="1400" dirty="0" smtClean="0">
                <a:solidFill>
                  <a:schemeClr val="tx1"/>
                </a:solidFill>
                <a:latin typeface="Calibri" panose="020F0502020204030204" pitchFamily="34" charset="0"/>
                <a:cs typeface="Calibri" panose="020F0502020204030204" pitchFamily="34" charset="0"/>
              </a:rPr>
              <a:t>je</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posjeti</a:t>
            </a:r>
            <a:r>
              <a:rPr lang="bs-Latn-BA" sz="1400" dirty="0" smtClean="0">
                <a:solidFill>
                  <a:schemeClr val="tx1"/>
                </a:solidFill>
                <a:latin typeface="Calibri" panose="020F0502020204030204" pitchFamily="34" charset="0"/>
                <a:cs typeface="Calibri" panose="020F0502020204030204" pitchFamily="34" charset="0"/>
              </a:rPr>
              <a:t>o</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pružili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su</a:t>
            </a:r>
            <a:r>
              <a:rPr lang="en-GB" sz="1400" dirty="0">
                <a:solidFill>
                  <a:schemeClr val="tx1"/>
                </a:solidFill>
                <a:latin typeface="Calibri" panose="020F0502020204030204" pitchFamily="34" charset="0"/>
                <a:cs typeface="Calibri" panose="020F0502020204030204" pitchFamily="34" charset="0"/>
              </a:rPr>
              <a:t> mi </a:t>
            </a:r>
            <a:r>
              <a:rPr lang="en-GB" sz="1400" dirty="0" err="1">
                <a:solidFill>
                  <a:schemeClr val="tx1"/>
                </a:solidFill>
                <a:latin typeface="Calibri" panose="020F0502020204030204" pitchFamily="34" charset="0"/>
                <a:cs typeface="Calibri" panose="020F0502020204030204" pitchFamily="34" charset="0"/>
              </a:rPr>
              <a:t>podršku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toplinu</a:t>
            </a:r>
            <a:r>
              <a:rPr lang="bs-Latn-BA" sz="1400" dirty="0" smtClean="0">
                <a:solidFill>
                  <a:schemeClr val="tx1"/>
                </a:solidFill>
                <a:latin typeface="Calibri" panose="020F0502020204030204" pitchFamily="34" charset="0"/>
                <a:cs typeface="Calibri" panose="020F0502020204030204" pitchFamily="34" charset="0"/>
              </a:rPr>
              <a:t>. Preporučujem svima da se otisnu u ovo nezaboravno Erasmus+ iskustvo. </a:t>
            </a:r>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pPr algn="just"/>
            <a:endParaRPr lang="en-GB" sz="1400" dirty="0">
              <a:solidFill>
                <a:schemeClr val="tx1"/>
              </a:solidFill>
              <a:latin typeface="Calibri" panose="020F0502020204030204" pitchFamily="34" charset="0"/>
              <a:cs typeface="Calibri" panose="020F0502020204030204" pitchFamily="34" charset="0"/>
            </a:endParaRPr>
          </a:p>
          <a:p>
            <a:r>
              <a:rPr lang="hr-BA" sz="1400" dirty="0" smtClean="0">
                <a:solidFill>
                  <a:schemeClr val="tx1"/>
                </a:solidFill>
                <a:latin typeface="Calibri" panose="020F0502020204030204" pitchFamily="34" charset="0"/>
                <a:cs typeface="Calibri" panose="020F0502020204030204" pitchFamily="34" charset="0"/>
              </a:rPr>
              <a:t>  </a:t>
            </a:r>
            <a:endParaRPr lang="en-GB"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1556792"/>
            <a:ext cx="3672408" cy="244767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937" y="3577269"/>
            <a:ext cx="4088071" cy="2723678"/>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315148"/>
            <a:ext cx="2716688" cy="1810683"/>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79330" y="1340768"/>
            <a:ext cx="8136904" cy="4968552"/>
          </a:xfrm>
        </p:spPr>
        <p:txBody>
          <a:bodyPr numCol="2">
            <a:noAutofit/>
          </a:bodyPr>
          <a:lstStyle/>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dirty="0" smtClean="0">
              <a:solidFill>
                <a:schemeClr val="tx1"/>
              </a:solidFill>
              <a:latin typeface="Calibri" panose="020F0502020204030204" pitchFamily="34" charset="0"/>
              <a:cs typeface="Calibri" panose="020F0502020204030204" pitchFamily="34" charset="0"/>
            </a:endParaRPr>
          </a:p>
          <a:p>
            <a:pPr algn="l"/>
            <a:endParaRPr lang="bs-Latn-BA" sz="1400" b="1" dirty="0">
              <a:solidFill>
                <a:schemeClr val="tx1"/>
              </a:solidFill>
              <a:latin typeface="Calibri" panose="020F0502020204030204" pitchFamily="34" charset="0"/>
              <a:cs typeface="Calibri" panose="020F0502020204030204" pitchFamily="34" charset="0"/>
            </a:endParaRPr>
          </a:p>
          <a:p>
            <a:pPr algn="l"/>
            <a:endParaRPr lang="bs-Latn-BA" sz="1400" b="1" dirty="0" smtClean="0">
              <a:solidFill>
                <a:schemeClr val="tx1"/>
              </a:solidFill>
              <a:latin typeface="Calibri" panose="020F0502020204030204" pitchFamily="34" charset="0"/>
              <a:cs typeface="Calibri" panose="020F0502020204030204" pitchFamily="34" charset="0"/>
            </a:endParaRPr>
          </a:p>
          <a:p>
            <a:pPr algn="l"/>
            <a:endParaRPr lang="bs-Latn-BA" sz="1400" b="1" dirty="0">
              <a:solidFill>
                <a:schemeClr val="tx1"/>
              </a:solidFill>
              <a:latin typeface="Calibri" panose="020F0502020204030204" pitchFamily="34" charset="0"/>
              <a:cs typeface="Calibri" panose="020F0502020204030204" pitchFamily="34" charset="0"/>
            </a:endParaRPr>
          </a:p>
          <a:p>
            <a:pPr algn="l"/>
            <a:endParaRPr lang="bs-Latn-BA" sz="1400" b="1" dirty="0" smtClean="0">
              <a:solidFill>
                <a:schemeClr val="tx1"/>
              </a:solidFill>
              <a:latin typeface="Calibri" panose="020F0502020204030204" pitchFamily="34" charset="0"/>
              <a:cs typeface="Calibri" panose="020F0502020204030204" pitchFamily="34" charset="0"/>
            </a:endParaRPr>
          </a:p>
          <a:p>
            <a:pPr algn="l"/>
            <a:endParaRPr lang="bs-Latn-BA" sz="1400" b="1"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a:solidFill>
                <a:schemeClr val="tx1"/>
              </a:solidFill>
              <a:latin typeface="Calibri" panose="020F0502020204030204" pitchFamily="34" charset="0"/>
              <a:cs typeface="Calibri" panose="020F0502020204030204" pitchFamily="34" charset="0"/>
            </a:endParaRPr>
          </a:p>
          <a:p>
            <a:pPr algn="just"/>
            <a:r>
              <a:rPr lang="bs-Latn-BA" sz="1400" b="1" dirty="0" smtClean="0">
                <a:solidFill>
                  <a:schemeClr val="tx1"/>
                </a:solidFill>
                <a:latin typeface="Calibri" panose="020F0502020204030204" pitchFamily="34" charset="0"/>
                <a:cs typeface="Calibri" panose="020F0502020204030204" pitchFamily="34" charset="0"/>
              </a:rPr>
              <a:t>                                                              </a:t>
            </a:r>
            <a:endParaRPr lang="bs-Latn-BA" sz="1400" b="1" dirty="0" smtClean="0">
              <a:solidFill>
                <a:schemeClr val="tx1"/>
              </a:solidFill>
              <a:latin typeface="Calibri" panose="020F0502020204030204" pitchFamily="34" charset="0"/>
              <a:cs typeface="Calibri" panose="020F0502020204030204" pitchFamily="34" charset="0"/>
            </a:endParaRPr>
          </a:p>
          <a:p>
            <a:r>
              <a:rPr lang="bs-Latn-BA" sz="1400" b="1" i="1" dirty="0" smtClean="0">
                <a:solidFill>
                  <a:schemeClr val="tx1"/>
                </a:solidFill>
                <a:latin typeface="Calibri" panose="020F0502020204030204" pitchFamily="34" charset="0"/>
                <a:cs typeface="Calibri" panose="020F0502020204030204" pitchFamily="34" charset="0"/>
              </a:rPr>
              <a:t>Tehnološki </a:t>
            </a:r>
            <a:r>
              <a:rPr lang="bs-Latn-BA" sz="1400" b="1" i="1" dirty="0">
                <a:solidFill>
                  <a:schemeClr val="tx1"/>
                </a:solidFill>
                <a:latin typeface="Calibri" panose="020F0502020204030204" pitchFamily="34" charset="0"/>
                <a:cs typeface="Calibri" panose="020F0502020204030204" pitchFamily="34" charset="0"/>
              </a:rPr>
              <a:t>fakultet</a:t>
            </a:r>
            <a:endParaRPr lang="bs-Latn-BA" sz="1400" b="1" i="1" dirty="0">
              <a:solidFill>
                <a:schemeClr val="tx1"/>
              </a:solidFill>
              <a:latin typeface="Calibri" panose="020F0502020204030204" pitchFamily="34" charset="0"/>
              <a:cs typeface="Calibri" panose="020F0502020204030204" pitchFamily="34" charset="0"/>
            </a:endParaRPr>
          </a:p>
          <a:p>
            <a:r>
              <a:rPr lang="bs-Latn-BA" sz="1400" b="1" dirty="0">
                <a:solidFill>
                  <a:schemeClr val="tx1"/>
                </a:solidFill>
                <a:latin typeface="Calibri" panose="020F0502020204030204" pitchFamily="34" charset="0"/>
                <a:cs typeface="Calibri" panose="020F0502020204030204" pitchFamily="34" charset="0"/>
              </a:rPr>
              <a:t>Dr.sci. Amra Bratovčić, vanr.prof</a:t>
            </a:r>
            <a:endParaRPr lang="bs-Latn-BA" sz="1400" b="1" dirty="0" smtClean="0">
              <a:solidFill>
                <a:schemeClr val="tx1"/>
              </a:solidFill>
              <a:latin typeface="Calibri" panose="020F0502020204030204" pitchFamily="34" charset="0"/>
              <a:cs typeface="Calibri" panose="020F0502020204030204" pitchFamily="34" charset="0"/>
            </a:endParaRPr>
          </a:p>
          <a:p>
            <a:r>
              <a:rPr lang="bs-Latn-BA" sz="1400" b="1" dirty="0" smtClean="0">
                <a:solidFill>
                  <a:schemeClr val="tx1"/>
                </a:solidFill>
                <a:latin typeface="Calibri" panose="020F0502020204030204" pitchFamily="34" charset="0"/>
                <a:cs typeface="Calibri" panose="020F0502020204030204" pitchFamily="34" charset="0"/>
              </a:rPr>
              <a:t>Mobilnost: Univerzitet u Granadi, Španija</a:t>
            </a:r>
            <a:endParaRPr lang="bs-Latn-BA" sz="1400" b="1" dirty="0" smtClean="0">
              <a:solidFill>
                <a:schemeClr val="tx1"/>
              </a:solidFill>
              <a:latin typeface="Calibri" panose="020F0502020204030204" pitchFamily="34" charset="0"/>
              <a:cs typeface="Calibri" panose="020F0502020204030204" pitchFamily="34" charset="0"/>
            </a:endParaRPr>
          </a:p>
          <a:p>
            <a:endParaRPr lang="bs-Latn-BA" sz="1400" b="1" dirty="0">
              <a:solidFill>
                <a:schemeClr val="tx1"/>
              </a:solidFill>
              <a:latin typeface="Calibri" panose="020F0502020204030204" pitchFamily="34" charset="0"/>
              <a:cs typeface="Calibri" panose="020F0502020204030204" pitchFamily="34" charset="0"/>
            </a:endParaRPr>
          </a:p>
          <a:p>
            <a:endParaRPr lang="bs-Latn-BA" sz="1400" b="1" dirty="0" smtClean="0">
              <a:solidFill>
                <a:schemeClr val="tx1"/>
              </a:solidFill>
              <a:latin typeface="Calibri" panose="020F0502020204030204" pitchFamily="34" charset="0"/>
              <a:cs typeface="Calibri" panose="020F0502020204030204" pitchFamily="34" charset="0"/>
            </a:endParaRPr>
          </a:p>
          <a:p>
            <a:endParaRPr lang="bs-Latn-BA" sz="1400" b="1" dirty="0" smtClean="0">
              <a:solidFill>
                <a:schemeClr val="tx1"/>
              </a:solidFill>
              <a:latin typeface="Calibri" panose="020F0502020204030204" pitchFamily="34" charset="0"/>
              <a:cs typeface="Calibri" panose="020F0502020204030204" pitchFamily="34" charset="0"/>
            </a:endParaRPr>
          </a:p>
          <a:p>
            <a:endParaRPr lang="bs-Latn-BA" sz="1400" b="1" dirty="0">
              <a:solidFill>
                <a:schemeClr val="tx1"/>
              </a:solidFill>
              <a:latin typeface="Calibri" panose="020F0502020204030204" pitchFamily="34" charset="0"/>
              <a:cs typeface="Calibri" panose="020F0502020204030204" pitchFamily="34" charset="0"/>
            </a:endParaRPr>
          </a:p>
          <a:p>
            <a:endParaRPr lang="bs-Latn-BA" sz="1400" b="1" dirty="0">
              <a:solidFill>
                <a:schemeClr val="tx1"/>
              </a:solidFill>
              <a:latin typeface="Calibri" panose="020F0502020204030204" pitchFamily="34" charset="0"/>
              <a:cs typeface="Calibri" panose="020F0502020204030204" pitchFamily="34" charset="0"/>
            </a:endParaRPr>
          </a:p>
          <a:p>
            <a:pPr algn="just"/>
            <a:r>
              <a:rPr lang="bs-Latn-BA" sz="1400" b="1" dirty="0" smtClean="0">
                <a:solidFill>
                  <a:schemeClr val="tx1"/>
                </a:solidFill>
                <a:latin typeface="Calibri" panose="020F0502020204030204" pitchFamily="34" charset="0"/>
                <a:cs typeface="Calibri" panose="020F0502020204030204" pitchFamily="34" charset="0"/>
              </a:rPr>
              <a:t>Profesorica Bratovčić </a:t>
            </a:r>
            <a:r>
              <a:rPr lang="bs-Latn-BA" sz="1400" b="1" dirty="0">
                <a:solidFill>
                  <a:schemeClr val="tx1"/>
                </a:solidFill>
                <a:latin typeface="Calibri" panose="020F0502020204030204" pitchFamily="34" charset="0"/>
                <a:cs typeface="Calibri" panose="020F0502020204030204" pitchFamily="34" charset="0"/>
              </a:rPr>
              <a:t>o</a:t>
            </a:r>
            <a:r>
              <a:rPr lang="vi-VN" sz="1400" b="1" dirty="0" smtClean="0">
                <a:solidFill>
                  <a:schemeClr val="tx1"/>
                </a:solidFill>
                <a:latin typeface="Calibri" panose="020F0502020204030204" pitchFamily="34" charset="0"/>
                <a:cs typeface="Calibri" panose="020F0502020204030204" pitchFamily="34" charset="0"/>
              </a:rPr>
              <a:t>vim </a:t>
            </a:r>
            <a:r>
              <a:rPr lang="vi-VN" sz="1400" b="1" dirty="0">
                <a:solidFill>
                  <a:schemeClr val="tx1"/>
                </a:solidFill>
                <a:latin typeface="Calibri" panose="020F0502020204030204" pitchFamily="34" charset="0"/>
                <a:cs typeface="Calibri" panose="020F0502020204030204" pitchFamily="34" charset="0"/>
              </a:rPr>
              <a:t>putem </a:t>
            </a:r>
            <a:r>
              <a:rPr lang="bs-Latn-BA" sz="1400" b="1" dirty="0" smtClean="0">
                <a:solidFill>
                  <a:schemeClr val="tx1"/>
                </a:solidFill>
                <a:latin typeface="Calibri" panose="020F0502020204030204" pitchFamily="34" charset="0"/>
                <a:cs typeface="Calibri" panose="020F0502020204030204" pitchFamily="34" charset="0"/>
              </a:rPr>
              <a:t>šalje</a:t>
            </a:r>
            <a:r>
              <a:rPr lang="vi-VN" sz="1400" b="1" dirty="0" smtClean="0">
                <a:solidFill>
                  <a:schemeClr val="tx1"/>
                </a:solidFill>
                <a:latin typeface="Calibri" panose="020F0502020204030204" pitchFamily="34" charset="0"/>
                <a:cs typeface="Calibri" panose="020F0502020204030204" pitchFamily="34" charset="0"/>
              </a:rPr>
              <a:t> </a:t>
            </a:r>
            <a:r>
              <a:rPr lang="vi-VN" sz="1400" b="1" dirty="0">
                <a:solidFill>
                  <a:schemeClr val="tx1"/>
                </a:solidFill>
                <a:latin typeface="Calibri" panose="020F0502020204030204" pitchFamily="34" charset="0"/>
                <a:cs typeface="Calibri" panose="020F0502020204030204" pitchFamily="34" charset="0"/>
              </a:rPr>
              <a:t>ohrabrujuću poruku svim studentima, nastavnicima i saradnicima </a:t>
            </a:r>
            <a:r>
              <a:rPr lang="vi-VN" sz="1400" b="1" dirty="0" smtClean="0">
                <a:solidFill>
                  <a:schemeClr val="tx1"/>
                </a:solidFill>
                <a:latin typeface="Calibri" panose="020F0502020204030204" pitchFamily="34" charset="0"/>
                <a:cs typeface="Calibri" panose="020F0502020204030204" pitchFamily="34" charset="0"/>
              </a:rPr>
              <a:t>koji </a:t>
            </a:r>
            <a:r>
              <a:rPr lang="vi-VN" sz="1400" b="1" dirty="0">
                <a:solidFill>
                  <a:schemeClr val="tx1"/>
                </a:solidFill>
                <a:latin typeface="Calibri" panose="020F0502020204030204" pitchFamily="34" charset="0"/>
                <a:cs typeface="Calibri" panose="020F0502020204030204" pitchFamily="34" charset="0"/>
              </a:rPr>
              <a:t>nisu do sada ostvarili mobilnost, da to bez odlaganja </a:t>
            </a:r>
            <a:r>
              <a:rPr lang="vi-VN" sz="1400" b="1" dirty="0" smtClean="0">
                <a:solidFill>
                  <a:schemeClr val="tx1"/>
                </a:solidFill>
                <a:latin typeface="Calibri" panose="020F0502020204030204" pitchFamily="34" charset="0"/>
                <a:cs typeface="Calibri" panose="020F0502020204030204" pitchFamily="34" charset="0"/>
              </a:rPr>
              <a:t>učine.</a:t>
            </a:r>
            <a:r>
              <a:rPr lang="bs-Latn-BA" sz="1400" b="1" dirty="0" smtClean="0">
                <a:solidFill>
                  <a:schemeClr val="tx1"/>
                </a:solidFill>
                <a:latin typeface="Calibri" panose="020F0502020204030204" pitchFamily="34" charset="0"/>
                <a:cs typeface="Calibri" panose="020F0502020204030204" pitchFamily="34" charset="0"/>
              </a:rPr>
              <a:t> </a:t>
            </a:r>
            <a:r>
              <a:rPr lang="vi-VN" sz="1400" b="1" dirty="0" smtClean="0">
                <a:solidFill>
                  <a:schemeClr val="tx1"/>
                </a:solidFill>
                <a:latin typeface="Calibri" panose="020F0502020204030204" pitchFamily="34" charset="0"/>
                <a:cs typeface="Calibri" panose="020F0502020204030204" pitchFamily="34" charset="0"/>
              </a:rPr>
              <a:t>Rezulta</a:t>
            </a:r>
            <a:r>
              <a:rPr lang="bs-Latn-BA" sz="1400" b="1" dirty="0" smtClean="0">
                <a:solidFill>
                  <a:schemeClr val="tx1"/>
                </a:solidFill>
                <a:latin typeface="Calibri" panose="020F0502020204030204" pitchFamily="34" charset="0"/>
                <a:cs typeface="Calibri" panose="020F0502020204030204" pitchFamily="34" charset="0"/>
              </a:rPr>
              <a:t>t</a:t>
            </a:r>
            <a:r>
              <a:rPr lang="vi-VN" sz="1400" b="1" dirty="0" smtClean="0">
                <a:solidFill>
                  <a:schemeClr val="tx1"/>
                </a:solidFill>
                <a:latin typeface="Calibri" panose="020F0502020204030204" pitchFamily="34" charset="0"/>
                <a:cs typeface="Calibri" panose="020F0502020204030204" pitchFamily="34" charset="0"/>
              </a:rPr>
              <a:t> </a:t>
            </a:r>
            <a:r>
              <a:rPr lang="vi-VN" sz="1400" b="1" dirty="0">
                <a:solidFill>
                  <a:schemeClr val="tx1"/>
                </a:solidFill>
                <a:latin typeface="Calibri" panose="020F0502020204030204" pitchFamily="34" charset="0"/>
                <a:cs typeface="Calibri" panose="020F0502020204030204" pitchFamily="34" charset="0"/>
              </a:rPr>
              <a:t>brojnih ostvarenih </a:t>
            </a:r>
            <a:r>
              <a:rPr lang="vi-VN" sz="1400" b="1" dirty="0" smtClean="0">
                <a:solidFill>
                  <a:schemeClr val="tx1"/>
                </a:solidFill>
                <a:latin typeface="Calibri" panose="020F0502020204030204" pitchFamily="34" charset="0"/>
                <a:cs typeface="Calibri" panose="020F0502020204030204" pitchFamily="34" charset="0"/>
              </a:rPr>
              <a:t>mobilnosti</a:t>
            </a:r>
            <a:r>
              <a:rPr lang="bs-Latn-BA" sz="1400" b="1" dirty="0" smtClean="0">
                <a:solidFill>
                  <a:schemeClr val="tx1"/>
                </a:solidFill>
                <a:latin typeface="Calibri" panose="020F0502020204030204" pitchFamily="34" charset="0"/>
                <a:cs typeface="Calibri" panose="020F0502020204030204" pitchFamily="34" charset="0"/>
              </a:rPr>
              <a:t> profesorice Bratovčić</a:t>
            </a:r>
            <a:r>
              <a:rPr lang="vi-VN" sz="1400" b="1" dirty="0" smtClean="0">
                <a:solidFill>
                  <a:schemeClr val="tx1"/>
                </a:solidFill>
                <a:latin typeface="Calibri" panose="020F0502020204030204" pitchFamily="34" charset="0"/>
                <a:cs typeface="Calibri" panose="020F0502020204030204" pitchFamily="34" charset="0"/>
              </a:rPr>
              <a:t> </a:t>
            </a:r>
            <a:r>
              <a:rPr lang="vi-VN" sz="1400" b="1" dirty="0">
                <a:solidFill>
                  <a:schemeClr val="tx1"/>
                </a:solidFill>
                <a:latin typeface="Calibri" panose="020F0502020204030204" pitchFamily="34" charset="0"/>
                <a:cs typeface="Calibri" panose="020F0502020204030204" pitchFamily="34" charset="0"/>
              </a:rPr>
              <a:t>danas su uspostavljene saradnje širom svijeta, mnogo zajedničkih projekata, doktorskih disertacija, konferencija, druženja i mnogo drugih pozitivnih stvari.</a:t>
            </a:r>
            <a:endParaRPr lang="vi-VN" sz="1400" b="1" dirty="0">
              <a:solidFill>
                <a:schemeClr val="tx1"/>
              </a:solidFill>
              <a:latin typeface="Calibri" panose="020F0502020204030204" pitchFamily="34" charset="0"/>
              <a:cs typeface="Calibri" panose="020F0502020204030204" pitchFamily="34" charset="0"/>
            </a:endParaRPr>
          </a:p>
          <a:p>
            <a:pPr algn="just"/>
            <a:r>
              <a:rPr lang="bs-Latn-BA" sz="1200" dirty="0">
                <a:solidFill>
                  <a:schemeClr val="tx1"/>
                </a:solidFill>
                <a:latin typeface="Calibri" panose="020F0502020204030204" pitchFamily="34" charset="0"/>
                <a:cs typeface="Calibri" panose="020F0502020204030204" pitchFamily="34" charset="0"/>
              </a:rPr>
              <a:t> </a:t>
            </a:r>
            <a:endParaRPr lang="bs-Latn-BA" sz="1200" dirty="0">
              <a:solidFill>
                <a:schemeClr val="tx1"/>
              </a:solidFill>
              <a:latin typeface="Calibri" panose="020F0502020204030204" pitchFamily="34" charset="0"/>
              <a:cs typeface="Calibri" panose="020F0502020204030204" pitchFamily="34" charset="0"/>
            </a:endParaRPr>
          </a:p>
          <a:p>
            <a:endParaRPr lang="bs-Latn-BA" sz="1200" dirty="0">
              <a:solidFill>
                <a:schemeClr val="tx1"/>
              </a:solidFill>
              <a:latin typeface="Calibri" panose="020F0502020204030204" pitchFamily="34" charset="0"/>
              <a:cs typeface="Calibri" panose="020F0502020204030204" pitchFamily="34" charset="0"/>
            </a:endParaRPr>
          </a:p>
          <a:p>
            <a:endParaRPr lang="bs-Latn-BA" sz="1200" b="1" i="1" dirty="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pPr algn="just"/>
            <a:endParaRPr lang="bs-Latn-BA" sz="1200" dirty="0" smtClean="0">
              <a:solidFill>
                <a:schemeClr val="tx1"/>
              </a:solidFill>
              <a:latin typeface="Calibri" panose="020F0502020204030204" pitchFamily="34" charset="0"/>
              <a:cs typeface="Calibri" panose="020F0502020204030204" pitchFamily="34" charset="0"/>
            </a:endParaRPr>
          </a:p>
          <a:p>
            <a:endParaRPr lang="bs-Latn-BA" sz="1200" b="1" i="1" dirty="0">
              <a:solidFill>
                <a:schemeClr val="tx1"/>
              </a:solidFill>
              <a:latin typeface="Calibri" panose="020F0502020204030204" pitchFamily="34" charset="0"/>
              <a:cs typeface="Calibri" panose="020F0502020204030204" pitchFamily="34" charset="0"/>
            </a:endParaRPr>
          </a:p>
          <a:p>
            <a:endParaRPr lang="bs-Latn-BA" sz="1200" b="1" i="1" dirty="0" smtClean="0">
              <a:solidFill>
                <a:schemeClr val="tx1"/>
              </a:solidFill>
              <a:latin typeface="Calibri" panose="020F0502020204030204" pitchFamily="34" charset="0"/>
              <a:cs typeface="Calibri" panose="020F0502020204030204" pitchFamily="34" charset="0"/>
            </a:endParaRPr>
          </a:p>
          <a:p>
            <a:endParaRPr lang="bs-Latn-BA" sz="1200" b="1" i="1" dirty="0">
              <a:solidFill>
                <a:schemeClr val="tx1"/>
              </a:solidFill>
              <a:latin typeface="Calibri" panose="020F0502020204030204" pitchFamily="34" charset="0"/>
              <a:cs typeface="Calibri" panose="020F0502020204030204" pitchFamily="34" charset="0"/>
            </a:endParaRPr>
          </a:p>
          <a:p>
            <a:endParaRPr lang="hr-BA" sz="1200" dirty="0">
              <a:solidFill>
                <a:schemeClr val="tx1"/>
              </a:solidFill>
              <a:latin typeface="Calibri" panose="020F0502020204030204" pitchFamily="34" charset="0"/>
              <a:cs typeface="Calibri" panose="020F0502020204030204" pitchFamily="34" charset="0"/>
            </a:endParaRPr>
          </a:p>
          <a:p>
            <a:pPr algn="just"/>
            <a:endParaRPr lang="en-GB" sz="1200" dirty="0">
              <a:solidFill>
                <a:schemeClr val="tx1"/>
              </a:solidFill>
              <a:latin typeface="Calibri" panose="020F0502020204030204" pitchFamily="34" charset="0"/>
              <a:cs typeface="Calibri" panose="020F0502020204030204" pitchFamily="34" charset="0"/>
            </a:endParaRPr>
          </a:p>
          <a:p>
            <a:r>
              <a:rPr lang="hr-BA" sz="1200" dirty="0" smtClean="0">
                <a:solidFill>
                  <a:schemeClr val="tx1"/>
                </a:solidFill>
                <a:latin typeface="Calibri" panose="020F0502020204030204" pitchFamily="34" charset="0"/>
                <a:cs typeface="Calibri" panose="020F0502020204030204" pitchFamily="34" charset="0"/>
              </a:rPr>
              <a:t>  </a:t>
            </a:r>
            <a:endParaRPr lang="en-GB" sz="1200" dirty="0" smtClean="0">
              <a:solidFill>
                <a:schemeClr val="tx1"/>
              </a:solidFill>
              <a:latin typeface="Calibri" panose="020F0502020204030204" pitchFamily="34" charset="0"/>
              <a:cs typeface="Calibri" panose="020F0502020204030204" pitchFamily="34" charset="0"/>
            </a:endParaRPr>
          </a:p>
          <a:p>
            <a:pPr algn="l"/>
            <a:endParaRPr lang="bs-Latn-BA" sz="1200" dirty="0">
              <a:solidFill>
                <a:schemeClr val="tx1"/>
              </a:solidFill>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1189" y="1489915"/>
            <a:ext cx="3586185" cy="268753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75730"/>
            <a:ext cx="3558344" cy="237626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374" y="3506281"/>
            <a:ext cx="3142274" cy="176636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9101" y="3140968"/>
            <a:ext cx="2506531" cy="1674822"/>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712" y="260648"/>
            <a:ext cx="7272808"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611560" y="1628800"/>
            <a:ext cx="7920880" cy="5112568"/>
          </a:xfrm>
        </p:spPr>
        <p:txBody>
          <a:bodyPr numCol="2">
            <a:normAutofit/>
          </a:bodyPr>
          <a:lstStyle/>
          <a:p>
            <a:pPr algn="r"/>
            <a:endParaRPr lang="bs-Latn-BA" sz="1400" dirty="0" smtClean="0">
              <a:latin typeface="+mj-lt"/>
            </a:endParaRPr>
          </a:p>
          <a:p>
            <a:pPr algn="r"/>
            <a:endParaRPr lang="bs-Latn-BA" sz="1400" dirty="0">
              <a:latin typeface="+mj-lt"/>
            </a:endParaRPr>
          </a:p>
          <a:p>
            <a:pPr algn="r"/>
            <a:endParaRPr lang="bs-Latn-BA" sz="1400" dirty="0" smtClean="0">
              <a:latin typeface="+mj-lt"/>
            </a:endParaRPr>
          </a:p>
          <a:p>
            <a:pPr algn="r"/>
            <a:endParaRPr lang="bs-Latn-BA" sz="1400" dirty="0">
              <a:latin typeface="+mj-lt"/>
            </a:endParaRPr>
          </a:p>
          <a:p>
            <a:pPr algn="r"/>
            <a:endParaRPr lang="bs-Latn-BA" sz="1400" dirty="0" smtClean="0">
              <a:latin typeface="+mj-lt"/>
            </a:endParaRPr>
          </a:p>
          <a:p>
            <a:pPr algn="r"/>
            <a:endParaRPr lang="bs-Latn-BA" sz="1400" dirty="0">
              <a:latin typeface="+mj-lt"/>
            </a:endParaRPr>
          </a:p>
          <a:p>
            <a:pPr algn="r"/>
            <a:endParaRPr lang="bs-Latn-BA" sz="1400" dirty="0" smtClean="0">
              <a:latin typeface="+mj-lt"/>
            </a:endParaRPr>
          </a:p>
          <a:p>
            <a:pPr algn="r"/>
            <a:endParaRPr lang="bs-Latn-BA" sz="1400" dirty="0">
              <a:latin typeface="+mj-lt"/>
            </a:endParaRPr>
          </a:p>
          <a:p>
            <a:pPr algn="r"/>
            <a:endParaRPr lang="bs-Latn-BA" sz="1400" dirty="0" smtClean="0">
              <a:latin typeface="+mj-lt"/>
            </a:endParaRPr>
          </a:p>
          <a:p>
            <a:pPr algn="r"/>
            <a:endParaRPr lang="bs-Latn-BA" sz="1400" dirty="0">
              <a:latin typeface="+mj-lt"/>
            </a:endParaRPr>
          </a:p>
          <a:p>
            <a:pPr algn="r"/>
            <a:endParaRPr lang="bs-Latn-BA" sz="1400" dirty="0" smtClean="0">
              <a:latin typeface="+mj-lt"/>
            </a:endParaRPr>
          </a:p>
          <a:p>
            <a:endParaRPr lang="bs-Latn-BA" sz="1400" dirty="0">
              <a:latin typeface="+mj-lt"/>
            </a:endParaRPr>
          </a:p>
          <a:p>
            <a:r>
              <a:rPr lang="bs-Latn-BA" sz="1400" b="1" i="1" dirty="0">
                <a:solidFill>
                  <a:schemeClr val="tx1"/>
                </a:solidFill>
                <a:latin typeface="Calibri" panose="020F0502020204030204" pitchFamily="34" charset="0"/>
                <a:cs typeface="Calibri" panose="020F0502020204030204" pitchFamily="34" charset="0"/>
              </a:rPr>
              <a:t>Filozofski fakultet</a:t>
            </a:r>
            <a:endParaRPr lang="bs-Latn-BA" sz="1400" b="1" i="1" dirty="0">
              <a:solidFill>
                <a:schemeClr val="tx1"/>
              </a:solidFill>
              <a:latin typeface="Calibri" panose="020F0502020204030204" pitchFamily="34" charset="0"/>
              <a:cs typeface="Calibri" panose="020F0502020204030204" pitchFamily="34" charset="0"/>
            </a:endParaRPr>
          </a:p>
          <a:p>
            <a:r>
              <a:rPr lang="bs-Latn-BA" sz="1400" dirty="0">
                <a:solidFill>
                  <a:schemeClr val="tx1"/>
                </a:solidFill>
                <a:latin typeface="Calibri" panose="020F0502020204030204" pitchFamily="34" charset="0"/>
                <a:cs typeface="Calibri" panose="020F0502020204030204" pitchFamily="34" charset="0"/>
              </a:rPr>
              <a:t>Dr.sci.Nihada Delibegović Džanić, vanr.prof. </a:t>
            </a:r>
            <a:endParaRPr lang="bs-Latn-BA" sz="1400" dirty="0">
              <a:latin typeface="+mj-lt"/>
            </a:endParaRPr>
          </a:p>
          <a:p>
            <a:pPr algn="l"/>
            <a:r>
              <a:rPr lang="bs-Latn-BA" sz="1400" b="1" dirty="0" smtClean="0">
                <a:solidFill>
                  <a:schemeClr val="tx1"/>
                </a:solidFill>
                <a:latin typeface="Calibri" panose="020F0502020204030204" pitchFamily="34" charset="0"/>
                <a:cs typeface="Calibri" panose="020F0502020204030204" pitchFamily="34" charset="0"/>
              </a:rPr>
              <a:t>Mobilnost: </a:t>
            </a:r>
            <a:r>
              <a:rPr lang="bs-Latn-BA" sz="1400" dirty="0" smtClean="0">
                <a:solidFill>
                  <a:schemeClr val="tx1"/>
                </a:solidFill>
                <a:latin typeface="Calibri" panose="020F0502020204030204" pitchFamily="34" charset="0"/>
                <a:cs typeface="Calibri" panose="020F0502020204030204" pitchFamily="34" charset="0"/>
              </a:rPr>
              <a:t>Middle East Technical University, Turska</a:t>
            </a:r>
            <a:endParaRPr lang="bs-Latn-BA" sz="1400" dirty="0" smtClean="0">
              <a:solidFill>
                <a:schemeClr val="tx1"/>
              </a:solidFill>
              <a:latin typeface="Calibri" panose="020F0502020204030204" pitchFamily="34" charset="0"/>
              <a:cs typeface="Calibri" panose="020F0502020204030204" pitchFamily="34" charset="0"/>
            </a:endParaRPr>
          </a:p>
          <a:p>
            <a:pPr algn="r"/>
            <a:endParaRPr lang="bs-Latn-BA" sz="1400" dirty="0" smtClean="0">
              <a:latin typeface="+mj-lt"/>
            </a:endParaRPr>
          </a:p>
          <a:p>
            <a:pPr algn="just"/>
            <a:r>
              <a:rPr lang="vi-VN" sz="1400" dirty="0" smtClean="0">
                <a:solidFill>
                  <a:schemeClr val="tx1"/>
                </a:solidFill>
                <a:latin typeface="Calibri" panose="020F0502020204030204" pitchFamily="34" charset="0"/>
                <a:cs typeface="Calibri" panose="020F0502020204030204" pitchFamily="34" charset="0"/>
              </a:rPr>
              <a:t>O značaju mobilnosti za nastavnike i studente ne treba posebno govoriti. Moji studenti znaju da im često govorim kako je mobilnost važna za njihov lični razvoj, međukuturalni dijalog, ali za bolju mogućnost zaposlenja nakon završenog studija. Jedna od prvih mobilnosti u okviru Erasmus+ programa na kojoj sam učestvovala je bila na Bliskoistočnom univerzitetu u Ankari (Middle East Technical University) prije skoro pet godina. Studenti Filozofskog fakulteta su nekoliko puta boravili u okviru Erasmus projekta na Bliskoistočnom univerzitetu u Ankari, što je dodatno ojačalo veze s ovim prestižnim univerziteom. U novembru 2018. sam dobila poziv za pozvano predavanje na Edukacijskom fakultetu, te sad slobodno mogu kazati da nismo ni svjesni koliko jedna sedmica mobilnosti može biti važna za našu dalju edukaciju</a:t>
            </a:r>
            <a:r>
              <a:rPr lang="vi-VN" sz="1400" dirty="0" smtClean="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2060848"/>
            <a:ext cx="3676092" cy="288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40768"/>
            <a:ext cx="8136904" cy="5040560"/>
          </a:xfrm>
        </p:spPr>
        <p:txBody>
          <a:bodyPr numCol="2">
            <a:normAutofit/>
          </a:bodyPr>
          <a:lstStyle/>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r>
              <a:rPr lang="bs-Latn-BA" sz="1400" b="1" i="1" dirty="0" smtClean="0">
                <a:solidFill>
                  <a:schemeClr val="tx1"/>
                </a:solidFill>
                <a:latin typeface="Calibri" panose="020F0502020204030204" pitchFamily="34" charset="0"/>
                <a:cs typeface="Calibri" panose="020F0502020204030204" pitchFamily="34" charset="0"/>
              </a:rPr>
              <a:t>Prirodno-matematički fakultet</a:t>
            </a:r>
            <a:endParaRPr lang="bs-Latn-BA" sz="1400" b="1" i="1" dirty="0" smtClean="0">
              <a:solidFill>
                <a:schemeClr val="tx1"/>
              </a:solidFill>
              <a:latin typeface="Calibri" panose="020F0502020204030204" pitchFamily="34" charset="0"/>
              <a:cs typeface="Calibri" panose="020F0502020204030204" pitchFamily="34" charset="0"/>
            </a:endParaRPr>
          </a:p>
          <a:p>
            <a:pPr algn="l"/>
            <a:r>
              <a:rPr lang="bs-Latn-BA" sz="1400" dirty="0" smtClean="0">
                <a:solidFill>
                  <a:schemeClr val="tx1"/>
                </a:solidFill>
                <a:latin typeface="Calibri" panose="020F0502020204030204" pitchFamily="34" charset="0"/>
                <a:cs typeface="Calibri" panose="020F0502020204030204" pitchFamily="34" charset="0"/>
              </a:rPr>
              <a:t>Dr.sci. Mersiha Suljkanović, vanr.prof. </a:t>
            </a:r>
            <a:endParaRPr lang="bs-Latn-BA" sz="1400" dirty="0" smtClean="0">
              <a:solidFill>
                <a:schemeClr val="tx1"/>
              </a:solidFill>
              <a:latin typeface="Calibri" panose="020F0502020204030204" pitchFamily="34" charset="0"/>
              <a:cs typeface="Calibri" panose="020F0502020204030204" pitchFamily="34" charset="0"/>
            </a:endParaRPr>
          </a:p>
          <a:p>
            <a:pPr algn="l"/>
            <a:r>
              <a:rPr lang="bs-Latn-BA" sz="1400" b="1" dirty="0" smtClean="0">
                <a:solidFill>
                  <a:schemeClr val="tx1"/>
                </a:solidFill>
                <a:latin typeface="Calibri" panose="020F0502020204030204" pitchFamily="34" charset="0"/>
                <a:cs typeface="Calibri" panose="020F0502020204030204" pitchFamily="34" charset="0"/>
              </a:rPr>
              <a:t>Mobilnost: </a:t>
            </a:r>
            <a:r>
              <a:rPr lang="bs-Latn-BA" sz="1400" dirty="0" smtClean="0">
                <a:solidFill>
                  <a:schemeClr val="tx1"/>
                </a:solidFill>
                <a:latin typeface="Calibri" panose="020F0502020204030204" pitchFamily="34" charset="0"/>
                <a:cs typeface="Calibri" panose="020F0502020204030204" pitchFamily="34" charset="0"/>
              </a:rPr>
              <a:t>Univerzitet u Valensiji, Španija </a:t>
            </a:r>
            <a:endParaRPr lang="bs-Latn-BA" sz="1400" dirty="0" smtClean="0">
              <a:solidFill>
                <a:schemeClr val="tx1"/>
              </a:solidFill>
              <a:latin typeface="Calibri" panose="020F0502020204030204" pitchFamily="34" charset="0"/>
              <a:cs typeface="Calibri" panose="020F0502020204030204" pitchFamily="34" charset="0"/>
            </a:endParaRPr>
          </a:p>
          <a:p>
            <a:pPr algn="l"/>
            <a:endParaRPr lang="hr-BA" sz="1400" dirty="0">
              <a:solidFill>
                <a:schemeClr val="tx1"/>
              </a:solidFill>
              <a:latin typeface="Calibri" panose="020F0502020204030204" pitchFamily="34" charset="0"/>
              <a:cs typeface="Calibri" panose="020F0502020204030204" pitchFamily="34" charset="0"/>
            </a:endParaRPr>
          </a:p>
          <a:p>
            <a:pPr algn="just"/>
            <a:r>
              <a:rPr lang="hr-BA" sz="1400" dirty="0" smtClean="0">
                <a:solidFill>
                  <a:schemeClr val="tx1"/>
                </a:solidFill>
                <a:latin typeface="Calibri" panose="020F0502020204030204" pitchFamily="34" charset="0"/>
                <a:cs typeface="Calibri" panose="020F0502020204030204" pitchFamily="34" charset="0"/>
              </a:rPr>
              <a:t>Iskustvo </a:t>
            </a:r>
            <a:r>
              <a:rPr lang="hr-BA" sz="1400" dirty="0">
                <a:solidFill>
                  <a:schemeClr val="tx1"/>
                </a:solidFill>
                <a:latin typeface="Calibri" panose="020F0502020204030204" pitchFamily="34" charset="0"/>
                <a:cs typeface="Calibri" panose="020F0502020204030204" pitchFamily="34" charset="0"/>
              </a:rPr>
              <a:t>stečeno tokom Erasmus+ mobilnosti može se samo doživjeti, a riječima nemoguće opisati. Odlična organizacija posjeta fakultetima Univerziteta u Valenciji, održana predavanja, nova poznanstva, obilasci lokalnih atrakcija i gostoljubivost domaćina obogatili su moj život i rado ću ponovo da se vratim</a:t>
            </a:r>
            <a:r>
              <a:rPr lang="hr-BA" sz="1400" dirty="0" smtClean="0">
                <a:solidFill>
                  <a:schemeClr val="tx1"/>
                </a:solidFill>
                <a:latin typeface="Calibri" panose="020F0502020204030204" pitchFamily="34" charset="0"/>
                <a:cs typeface="Calibri" panose="020F0502020204030204" pitchFamily="34" charset="0"/>
              </a:rPr>
              <a:t>.</a:t>
            </a:r>
            <a:endParaRPr lang="hr-BA" sz="1400" dirty="0" smtClean="0">
              <a:solidFill>
                <a:schemeClr val="tx1"/>
              </a:solidFill>
              <a:latin typeface="Calibri" panose="020F0502020204030204" pitchFamily="34" charset="0"/>
              <a:cs typeface="Calibri" panose="020F0502020204030204" pitchFamily="34" charset="0"/>
            </a:endParaRPr>
          </a:p>
          <a:p>
            <a:pPr algn="just"/>
            <a:r>
              <a:rPr lang="hr-BA" sz="1400" dirty="0" smtClean="0">
                <a:solidFill>
                  <a:schemeClr val="tx1"/>
                </a:solidFill>
                <a:latin typeface="Calibri" panose="020F0502020204030204" pitchFamily="34" charset="0"/>
                <a:cs typeface="Calibri" panose="020F0502020204030204" pitchFamily="34" charset="0"/>
              </a:rPr>
              <a:t>  </a:t>
            </a:r>
            <a:endParaRPr lang="en-GB" sz="1400" dirty="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3125242"/>
            <a:ext cx="3888432" cy="298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13617"/>
            <a:ext cx="3478505" cy="231464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602" y="3267493"/>
            <a:ext cx="2948769" cy="1962151"/>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81729"/>
            <a:ext cx="8136904" cy="4999599"/>
          </a:xfrm>
        </p:spPr>
        <p:txBody>
          <a:bodyPr numCol="2">
            <a:noAutofit/>
          </a:bodyPr>
          <a:lstStyle/>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r>
              <a:rPr lang="bs-Latn-BA" sz="1400" b="1" i="1" dirty="0">
                <a:solidFill>
                  <a:schemeClr val="tx1"/>
                </a:solidFill>
                <a:latin typeface="Calibri" panose="020F0502020204030204" pitchFamily="34" charset="0"/>
                <a:cs typeface="Calibri" panose="020F0502020204030204" pitchFamily="34" charset="0"/>
              </a:rPr>
              <a:t>Filozofski  fakultet</a:t>
            </a:r>
            <a:endParaRPr lang="bs-Latn-BA" sz="1400" b="1" i="1" dirty="0">
              <a:solidFill>
                <a:schemeClr val="tx1"/>
              </a:solidFill>
              <a:latin typeface="Calibri" panose="020F0502020204030204" pitchFamily="34" charset="0"/>
              <a:cs typeface="Calibri" panose="020F0502020204030204" pitchFamily="34" charset="0"/>
            </a:endParaRPr>
          </a:p>
          <a:p>
            <a:r>
              <a:rPr lang="bs-Latn-BA" sz="1400" dirty="0">
                <a:solidFill>
                  <a:schemeClr val="tx1"/>
                </a:solidFill>
                <a:latin typeface="Calibri" panose="020F0502020204030204" pitchFamily="34" charset="0"/>
                <a:cs typeface="Calibri" panose="020F0502020204030204" pitchFamily="34" charset="0"/>
              </a:rPr>
              <a:t>Dr.sci. Sanel Hadžiahmetović Jurida, vanr.prof. </a:t>
            </a:r>
            <a:endParaRPr lang="bs-Latn-BA" sz="1400" dirty="0">
              <a:solidFill>
                <a:schemeClr val="tx1"/>
              </a:solidFill>
              <a:latin typeface="Calibri" panose="020F0502020204030204" pitchFamily="34" charset="0"/>
              <a:cs typeface="Calibri" panose="020F0502020204030204" pitchFamily="34" charset="0"/>
            </a:endParaRPr>
          </a:p>
          <a:p>
            <a:r>
              <a:rPr lang="bs-Latn-BA" sz="1400" b="1" dirty="0">
                <a:solidFill>
                  <a:schemeClr val="tx1"/>
                </a:solidFill>
                <a:latin typeface="Calibri" panose="020F0502020204030204" pitchFamily="34" charset="0"/>
                <a:cs typeface="Calibri" panose="020F0502020204030204" pitchFamily="34" charset="0"/>
              </a:rPr>
              <a:t>Mobilnost: </a:t>
            </a:r>
            <a:r>
              <a:rPr lang="bs-Latn-BA" sz="1400" dirty="0">
                <a:solidFill>
                  <a:schemeClr val="tx1"/>
                </a:solidFill>
                <a:latin typeface="Calibri" panose="020F0502020204030204" pitchFamily="34" charset="0"/>
                <a:cs typeface="Calibri" panose="020F0502020204030204" pitchFamily="34" charset="0"/>
              </a:rPr>
              <a:t>Univerzitet u Granadi, Španija</a:t>
            </a:r>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r>
              <a:rPr lang="bs-Latn-BA" sz="1400" dirty="0" smtClean="0">
                <a:solidFill>
                  <a:schemeClr val="tx1"/>
                </a:solidFill>
                <a:latin typeface="Calibri" panose="020F0502020204030204" pitchFamily="34" charset="0"/>
                <a:cs typeface="Calibri" panose="020F0502020204030204" pitchFamily="34" charset="0"/>
              </a:rPr>
              <a:t>Profesor Hadžiahmetović Jurida </a:t>
            </a:r>
            <a:r>
              <a:rPr lang="bs-Latn-BA" sz="1400" dirty="0">
                <a:solidFill>
                  <a:schemeClr val="tx1"/>
                </a:solidFill>
                <a:latin typeface="Calibri" panose="020F0502020204030204" pitchFamily="34" charset="0"/>
                <a:cs typeface="Calibri" panose="020F0502020204030204" pitchFamily="34" charset="0"/>
              </a:rPr>
              <a:t>u</a:t>
            </a:r>
            <a:r>
              <a:rPr lang="en-GB" sz="1400" dirty="0" err="1" smtClean="0">
                <a:solidFill>
                  <a:schemeClr val="tx1"/>
                </a:solidFill>
                <a:latin typeface="Calibri" panose="020F0502020204030204" pitchFamily="34" charset="0"/>
                <a:cs typeface="Calibri" panose="020F0502020204030204" pitchFamily="34" charset="0"/>
              </a:rPr>
              <a:t>čestvovao</a:t>
            </a:r>
            <a:r>
              <a:rPr lang="en-GB" sz="1400" dirty="0" smtClean="0">
                <a:solidFill>
                  <a:schemeClr val="tx1"/>
                </a:solidFill>
                <a:latin typeface="Calibri" panose="020F0502020204030204" pitchFamily="34" charset="0"/>
                <a:cs typeface="Calibri" panose="020F0502020204030204" pitchFamily="34" charset="0"/>
              </a:rPr>
              <a:t> </a:t>
            </a:r>
            <a:r>
              <a:rPr lang="en-GB" sz="1400" dirty="0">
                <a:solidFill>
                  <a:schemeClr val="tx1"/>
                </a:solidFill>
                <a:latin typeface="Calibri" panose="020F0502020204030204" pitchFamily="34" charset="0"/>
                <a:cs typeface="Calibri" panose="020F0502020204030204" pitchFamily="34" charset="0"/>
              </a:rPr>
              <a:t>je u </a:t>
            </a:r>
            <a:r>
              <a:rPr lang="en-GB" sz="1400" dirty="0" err="1">
                <a:solidFill>
                  <a:schemeClr val="tx1"/>
                </a:solidFill>
                <a:latin typeface="Calibri" panose="020F0502020204030204" pitchFamily="34" charset="0"/>
                <a:cs typeface="Calibri" panose="020F0502020204030204" pitchFamily="34" charset="0"/>
              </a:rPr>
              <a:t>više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navrata</a:t>
            </a:r>
            <a:r>
              <a:rPr lang="en-GB" sz="1400" dirty="0">
                <a:solidFill>
                  <a:schemeClr val="tx1"/>
                </a:solidFill>
                <a:latin typeface="Calibri" panose="020F0502020204030204" pitchFamily="34" charset="0"/>
                <a:cs typeface="Calibri" panose="020F0502020204030204" pitchFamily="34" charset="0"/>
              </a:rPr>
              <a:t> u Erasmus+ </a:t>
            </a:r>
            <a:r>
              <a:rPr lang="en-GB" sz="1400" dirty="0" err="1">
                <a:solidFill>
                  <a:schemeClr val="tx1"/>
                </a:solidFill>
                <a:latin typeface="Calibri" panose="020F0502020204030204" pitchFamily="34" charset="0"/>
                <a:cs typeface="Calibri" panose="020F0502020204030204" pitchFamily="34" charset="0"/>
              </a:rPr>
              <a:t>razmjeni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univerzitetima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širom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Evrope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ali</a:t>
            </a:r>
            <a:r>
              <a:rPr lang="en-GB" sz="1400" dirty="0">
                <a:solidFill>
                  <a:schemeClr val="tx1"/>
                </a:solidFill>
                <a:latin typeface="Calibri" panose="020F0502020204030204" pitchFamily="34" charset="0"/>
                <a:cs typeface="Calibri" panose="020F0502020204030204" pitchFamily="34" charset="0"/>
              </a:rPr>
              <a:t> bi </a:t>
            </a:r>
            <a:r>
              <a:rPr lang="en-GB" sz="1400" dirty="0" err="1">
                <a:solidFill>
                  <a:schemeClr val="tx1"/>
                </a:solidFill>
                <a:latin typeface="Calibri" panose="020F0502020204030204" pitchFamily="34" charset="0"/>
                <a:cs typeface="Calibri" panose="020F0502020204030204" pitchFamily="34" charset="0"/>
              </a:rPr>
              <a:t>izdvojio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Univerzitet</a:t>
            </a:r>
            <a:r>
              <a:rPr lang="en-GB" sz="1400" dirty="0">
                <a:solidFill>
                  <a:schemeClr val="tx1"/>
                </a:solidFill>
                <a:latin typeface="Calibri" panose="020F0502020204030204" pitchFamily="34" charset="0"/>
                <a:cs typeface="Calibri" panose="020F0502020204030204" pitchFamily="34" charset="0"/>
              </a:rPr>
              <a:t> u </a:t>
            </a:r>
            <a:r>
              <a:rPr lang="en-GB" sz="1400" dirty="0" err="1">
                <a:solidFill>
                  <a:schemeClr val="tx1"/>
                </a:solidFill>
                <a:latin typeface="Calibri" panose="020F0502020204030204" pitchFamily="34" charset="0"/>
                <a:cs typeface="Calibri" panose="020F0502020204030204" pitchFamily="34" charset="0"/>
              </a:rPr>
              <a:t>Granadi</a:t>
            </a:r>
            <a:r>
              <a:rPr lang="en-GB" sz="1400" dirty="0" smtClean="0">
                <a:solidFill>
                  <a:schemeClr val="tx1"/>
                </a:solidFill>
                <a:latin typeface="Calibri" panose="020F0502020204030204" pitchFamily="34" charset="0"/>
                <a:cs typeface="Calibri" panose="020F0502020204030204" pitchFamily="34" charset="0"/>
              </a:rPr>
              <a:t>,</a:t>
            </a:r>
            <a:r>
              <a:rPr lang="bs-Latn-BA" sz="1400" dirty="0" smtClean="0">
                <a:solidFill>
                  <a:schemeClr val="tx1"/>
                </a:solidFill>
                <a:latin typeface="Calibri" panose="020F0502020204030204" pitchFamily="34" charset="0"/>
                <a:cs typeface="Calibri" panose="020F0502020204030204" pitchFamily="34" charset="0"/>
              </a:rPr>
              <a:t> </a:t>
            </a:r>
            <a:r>
              <a:rPr lang="en-GB" sz="1400" dirty="0" err="1" smtClean="0">
                <a:solidFill>
                  <a:schemeClr val="tx1"/>
                </a:solidFill>
                <a:latin typeface="Calibri" panose="020F0502020204030204" pitchFamily="34" charset="0"/>
                <a:cs typeface="Calibri" panose="020F0502020204030204" pitchFamily="34" charset="0"/>
              </a:rPr>
              <a:t>Španija</a:t>
            </a:r>
            <a:r>
              <a:rPr lang="en-GB" sz="1400" dirty="0" smtClean="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odakle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nosi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pozitivno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bogato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iskustvo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koje</a:t>
            </a:r>
            <a:r>
              <a:rPr lang="en-GB" sz="1400" dirty="0">
                <a:solidFill>
                  <a:schemeClr val="tx1"/>
                </a:solidFill>
                <a:latin typeface="Calibri" panose="020F0502020204030204" pitchFamily="34" charset="0"/>
                <a:cs typeface="Calibri" panose="020F0502020204030204" pitchFamily="34" charset="0"/>
              </a:rPr>
              <a:t> je </a:t>
            </a:r>
            <a:r>
              <a:rPr lang="en-GB" sz="1400" dirty="0" err="1">
                <a:solidFill>
                  <a:schemeClr val="tx1"/>
                </a:solidFill>
                <a:latin typeface="Calibri" panose="020F0502020204030204" pitchFamily="34" charset="0"/>
                <a:cs typeface="Calibri" panose="020F0502020204030204" pitchFamily="34" charset="0"/>
              </a:rPr>
              <a:t>mogao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dobiti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samo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razmjenom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ideja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usvajanjem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novih</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znanja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vještina</a:t>
            </a:r>
            <a:r>
              <a:rPr lang="en-GB" sz="1400" dirty="0">
                <a:solidFill>
                  <a:schemeClr val="tx1"/>
                </a:solidFill>
                <a:latin typeface="Calibri" panose="020F0502020204030204" pitchFamily="34" charset="0"/>
                <a:cs typeface="Calibri" panose="020F0502020204030204" pitchFamily="34" charset="0"/>
              </a:rPr>
              <a:t>.</a:t>
            </a:r>
            <a:endParaRPr lang="en-GB" sz="1400" dirty="0">
              <a:solidFill>
                <a:schemeClr val="tx1"/>
              </a:solidFill>
              <a:latin typeface="Calibri" panose="020F0502020204030204" pitchFamily="34" charset="0"/>
              <a:cs typeface="Calibri" panose="020F0502020204030204" pitchFamily="34" charset="0"/>
            </a:endParaRPr>
          </a:p>
          <a:p>
            <a:pPr algn="just"/>
            <a:r>
              <a:rPr lang="hr-BA" sz="1400" dirty="0" smtClean="0">
                <a:solidFill>
                  <a:schemeClr val="tx1"/>
                </a:solidFill>
                <a:latin typeface="Calibri" panose="020F0502020204030204" pitchFamily="34" charset="0"/>
                <a:cs typeface="Calibri" panose="020F0502020204030204" pitchFamily="34" charset="0"/>
              </a:rPr>
              <a:t>  </a:t>
            </a:r>
            <a:endParaRPr lang="en-GB" sz="1400" dirty="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658" y="1381729"/>
            <a:ext cx="3802947" cy="291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024998"/>
            <a:ext cx="3264363" cy="2448273"/>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025990"/>
            <a:ext cx="3041913" cy="171107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556792"/>
            <a:ext cx="8136904" cy="4824536"/>
          </a:xfrm>
        </p:spPr>
        <p:txBody>
          <a:bodyPr numCol="2">
            <a:noAutofit/>
          </a:bodyPr>
          <a:lstStyle/>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endParaRPr lang="bs-Latn-BA" sz="1400" b="1" dirty="0" smtClean="0">
              <a:solidFill>
                <a:schemeClr val="tx1"/>
              </a:solidFill>
              <a:latin typeface="Calibri" panose="020F0502020204030204" pitchFamily="34" charset="0"/>
              <a:cs typeface="Calibri" panose="020F0502020204030204" pitchFamily="34" charset="0"/>
            </a:endParaRPr>
          </a:p>
          <a:p>
            <a:endParaRPr lang="bs-Latn-BA" sz="1400" b="1" dirty="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r>
              <a:rPr lang="bs-Latn-BA" sz="1400" b="1" i="1" dirty="0" smtClean="0">
                <a:solidFill>
                  <a:schemeClr val="tx1"/>
                </a:solidFill>
                <a:latin typeface="Calibri" panose="020F0502020204030204" pitchFamily="34" charset="0"/>
                <a:cs typeface="Calibri" panose="020F0502020204030204" pitchFamily="34" charset="0"/>
              </a:rPr>
              <a:t>Tehnološki </a:t>
            </a:r>
            <a:r>
              <a:rPr lang="bs-Latn-BA" sz="1400" b="1" i="1" dirty="0">
                <a:solidFill>
                  <a:schemeClr val="tx1"/>
                </a:solidFill>
                <a:latin typeface="Calibri" panose="020F0502020204030204" pitchFamily="34" charset="0"/>
                <a:cs typeface="Calibri" panose="020F0502020204030204" pitchFamily="34" charset="0"/>
              </a:rPr>
              <a:t>fakultet</a:t>
            </a:r>
            <a:endParaRPr lang="en-GB" sz="1400" i="1" dirty="0">
              <a:solidFill>
                <a:schemeClr val="tx1"/>
              </a:solidFill>
              <a:latin typeface="Calibri" panose="020F0502020204030204" pitchFamily="34" charset="0"/>
              <a:cs typeface="Calibri" panose="020F0502020204030204" pitchFamily="34" charset="0"/>
            </a:endParaRPr>
          </a:p>
          <a:p>
            <a:r>
              <a:rPr lang="bs-Latn-BA" sz="1400" dirty="0">
                <a:solidFill>
                  <a:schemeClr val="tx1"/>
                </a:solidFill>
                <a:latin typeface="Calibri" panose="020F0502020204030204" pitchFamily="34" charset="0"/>
                <a:cs typeface="Calibri" panose="020F0502020204030204" pitchFamily="34" charset="0"/>
              </a:rPr>
              <a:t>Dr.sci.Elvis Ahmetović, red.prof.</a:t>
            </a:r>
            <a:endParaRPr lang="en-GB" sz="1400" dirty="0">
              <a:solidFill>
                <a:schemeClr val="tx1"/>
              </a:solidFill>
              <a:latin typeface="Calibri" panose="020F0502020204030204" pitchFamily="34" charset="0"/>
              <a:cs typeface="Calibri" panose="020F0502020204030204" pitchFamily="34" charset="0"/>
            </a:endParaRPr>
          </a:p>
          <a:p>
            <a:r>
              <a:rPr lang="bs-Latn-BA" sz="1400" b="1" dirty="0">
                <a:solidFill>
                  <a:schemeClr val="tx1"/>
                </a:solidFill>
                <a:latin typeface="Calibri" panose="020F0502020204030204" pitchFamily="34" charset="0"/>
                <a:cs typeface="Calibri" panose="020F0502020204030204" pitchFamily="34" charset="0"/>
              </a:rPr>
              <a:t>Mobilnost</a:t>
            </a:r>
            <a:r>
              <a:rPr lang="bs-Latn-BA" sz="1400" dirty="0" smtClean="0">
                <a:solidFill>
                  <a:schemeClr val="tx1"/>
                </a:solidFill>
                <a:latin typeface="Calibri" panose="020F0502020204030204" pitchFamily="34" charset="0"/>
                <a:cs typeface="Calibri" panose="020F0502020204030204" pitchFamily="34" charset="0"/>
              </a:rPr>
              <a:t>: Pamukkale </a:t>
            </a:r>
            <a:r>
              <a:rPr lang="bs-Latn-BA" sz="1400" dirty="0">
                <a:solidFill>
                  <a:schemeClr val="tx1"/>
                </a:solidFill>
                <a:latin typeface="Calibri" panose="020F0502020204030204" pitchFamily="34" charset="0"/>
                <a:cs typeface="Calibri" panose="020F0502020204030204" pitchFamily="34" charset="0"/>
              </a:rPr>
              <a:t>Univerzitet, Turska</a:t>
            </a:r>
            <a:endParaRPr lang="en-GB" sz="1400" dirty="0">
              <a:solidFill>
                <a:schemeClr val="tx1"/>
              </a:solidFill>
              <a:latin typeface="Calibri" panose="020F0502020204030204" pitchFamily="34" charset="0"/>
              <a:cs typeface="Calibri" panose="020F0502020204030204" pitchFamily="34" charset="0"/>
            </a:endParaRPr>
          </a:p>
          <a:p>
            <a:pPr algn="l"/>
            <a:r>
              <a:rPr lang="bs-Latn-BA" sz="1400" dirty="0" smtClean="0">
                <a:solidFill>
                  <a:schemeClr val="tx1"/>
                </a:solidFill>
                <a:latin typeface="Calibri" panose="020F0502020204030204" pitchFamily="34" charset="0"/>
                <a:cs typeface="Calibri" panose="020F0502020204030204" pitchFamily="34" charset="0"/>
              </a:rPr>
              <a:t> </a:t>
            </a:r>
            <a:endParaRPr lang="bs-Latn-BA" sz="1400" dirty="0" smtClean="0">
              <a:solidFill>
                <a:schemeClr val="tx1"/>
              </a:solidFill>
              <a:latin typeface="Calibri" panose="020F0502020204030204" pitchFamily="34" charset="0"/>
              <a:cs typeface="Calibri" panose="020F0502020204030204" pitchFamily="34" charset="0"/>
            </a:endParaRPr>
          </a:p>
          <a:p>
            <a:pPr algn="l"/>
            <a:endParaRPr lang="hr-BA" sz="1400" dirty="0">
              <a:solidFill>
                <a:schemeClr val="tx1"/>
              </a:solidFill>
              <a:latin typeface="Calibri" panose="020F0502020204030204" pitchFamily="34" charset="0"/>
              <a:cs typeface="Calibri" panose="020F0502020204030204" pitchFamily="34" charset="0"/>
            </a:endParaRPr>
          </a:p>
          <a:p>
            <a:endParaRPr lang="hr-BA" sz="1400" dirty="0" smtClean="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endParaRPr lang="hr-BA" sz="1400" dirty="0" smtClean="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r>
              <a:rPr lang="en-GB" sz="1400" dirty="0" smtClean="0">
                <a:solidFill>
                  <a:schemeClr val="tx1"/>
                </a:solidFill>
                <a:latin typeface="Calibri" panose="020F0502020204030204" pitchFamily="34" charset="0"/>
                <a:cs typeface="Calibri" panose="020F0502020204030204" pitchFamily="34" charset="0"/>
              </a:rPr>
              <a:t>Na </a:t>
            </a:r>
            <a:r>
              <a:rPr lang="en-GB" sz="1400" dirty="0" err="1">
                <a:solidFill>
                  <a:schemeClr val="tx1"/>
                </a:solidFill>
                <a:latin typeface="Calibri" panose="020F0502020204030204" pitchFamily="34" charset="0"/>
                <a:cs typeface="Calibri" panose="020F0502020204030204" pitchFamily="34" charset="0"/>
              </a:rPr>
              <a:t>osnovu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pozitivnih</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iskustava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iz</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mobilnosti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ohrabrujem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sve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buduće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aplikante</a:t>
            </a:r>
            <a:r>
              <a:rPr lang="en-GB" sz="1400" dirty="0">
                <a:solidFill>
                  <a:schemeClr val="tx1"/>
                </a:solidFill>
                <a:latin typeface="Calibri" panose="020F0502020204030204" pitchFamily="34" charset="0"/>
                <a:cs typeface="Calibri" panose="020F0502020204030204" pitchFamily="34" charset="0"/>
              </a:rPr>
              <a:t> da </a:t>
            </a:r>
            <a:r>
              <a:rPr lang="en-GB" sz="1400" dirty="0" err="1">
                <a:solidFill>
                  <a:schemeClr val="tx1"/>
                </a:solidFill>
                <a:latin typeface="Calibri" panose="020F0502020204030204" pitchFamily="34" charset="0"/>
                <a:cs typeface="Calibri" panose="020F0502020204030204" pitchFamily="34" charset="0"/>
              </a:rPr>
              <a:t>uzmu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aktivnije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učešće</a:t>
            </a:r>
            <a:r>
              <a:rPr lang="en-GB" sz="1400" dirty="0">
                <a:solidFill>
                  <a:schemeClr val="tx1"/>
                </a:solidFill>
                <a:latin typeface="Calibri" panose="020F0502020204030204" pitchFamily="34" charset="0"/>
                <a:cs typeface="Calibri" panose="020F0502020204030204" pitchFamily="34" charset="0"/>
              </a:rPr>
              <a:t> u </a:t>
            </a:r>
            <a:r>
              <a:rPr lang="en-GB" sz="1400" dirty="0" err="1">
                <a:solidFill>
                  <a:schemeClr val="tx1"/>
                </a:solidFill>
                <a:latin typeface="Calibri" panose="020F0502020204030204" pitchFamily="34" charset="0"/>
                <a:cs typeface="Calibri" panose="020F0502020204030204" pitchFamily="34" charset="0"/>
              </a:rPr>
              <a:t>mobilnostima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jer</a:t>
            </a:r>
            <a:r>
              <a:rPr lang="en-GB" sz="1400" dirty="0">
                <a:solidFill>
                  <a:schemeClr val="tx1"/>
                </a:solidFill>
                <a:latin typeface="Calibri" panose="020F0502020204030204" pitchFamily="34" charset="0"/>
                <a:cs typeface="Calibri" panose="020F0502020204030204" pitchFamily="34" charset="0"/>
              </a:rPr>
              <a:t> one </a:t>
            </a:r>
            <a:r>
              <a:rPr lang="en-GB" sz="1400" dirty="0" err="1">
                <a:solidFill>
                  <a:schemeClr val="tx1"/>
                </a:solidFill>
                <a:latin typeface="Calibri" panose="020F0502020204030204" pitchFamily="34" charset="0"/>
                <a:cs typeface="Calibri" panose="020F0502020204030204" pitchFamily="34" charset="0"/>
              </a:rPr>
              <a:t>omogućavaju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sticanje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novih</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znanja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iskustava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prijateljstava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upoznavanje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istorije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kulture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drugih</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zemalja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diseminaciju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znanja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uspostavljanje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nove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proširenje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postojeće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saradnje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ali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isto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tako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promociju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matične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države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instutucije.Na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kraju</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bih</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istakao</a:t>
            </a:r>
            <a:r>
              <a:rPr lang="en-GB" sz="1400" dirty="0">
                <a:solidFill>
                  <a:schemeClr val="tx1"/>
                </a:solidFill>
                <a:latin typeface="Calibri" panose="020F0502020204030204" pitchFamily="34" charset="0"/>
                <a:cs typeface="Calibri" panose="020F0502020204030204" pitchFamily="34" charset="0"/>
              </a:rPr>
              <a:t> da mi je </a:t>
            </a:r>
            <a:r>
              <a:rPr lang="en-GB" sz="1400" dirty="0" err="1">
                <a:solidFill>
                  <a:schemeClr val="tx1"/>
                </a:solidFill>
                <a:latin typeface="Calibri" panose="020F0502020204030204" pitchFamily="34" charset="0"/>
                <a:cs typeface="Calibri" panose="020F0502020204030204" pitchFamily="34" charset="0"/>
              </a:rPr>
              <a:t>zadovoljstvo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promovirati</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mobilnosti</a:t>
            </a:r>
            <a:r>
              <a:rPr lang="en-GB" sz="1400" dirty="0">
                <a:solidFill>
                  <a:schemeClr val="tx1"/>
                </a:solidFill>
                <a:latin typeface="Calibri" panose="020F0502020204030204" pitchFamily="34" charset="0"/>
                <a:cs typeface="Calibri" panose="020F0502020204030204" pitchFamily="34" charset="0"/>
              </a:rPr>
              <a:t> u </a:t>
            </a:r>
            <a:r>
              <a:rPr lang="en-GB" sz="1400" dirty="0" err="1">
                <a:solidFill>
                  <a:schemeClr val="tx1"/>
                </a:solidFill>
                <a:latin typeface="Calibri" panose="020F0502020204030204" pitchFamily="34" charset="0"/>
                <a:cs typeface="Calibri" panose="020F0502020204030204" pitchFamily="34" charset="0"/>
              </a:rPr>
              <a:t>okviru</a:t>
            </a:r>
            <a:r>
              <a:rPr lang="en-GB" sz="1400" dirty="0">
                <a:solidFill>
                  <a:schemeClr val="tx1"/>
                </a:solidFill>
                <a:latin typeface="Calibri" panose="020F0502020204030204" pitchFamily="34" charset="0"/>
                <a:cs typeface="Calibri" panose="020F0502020204030204" pitchFamily="34" charset="0"/>
              </a:rPr>
              <a:t> Erasmus+ </a:t>
            </a:r>
            <a:r>
              <a:rPr lang="en-GB" sz="1400" dirty="0" err="1">
                <a:solidFill>
                  <a:schemeClr val="tx1"/>
                </a:solidFill>
                <a:latin typeface="Calibri" panose="020F0502020204030204" pitchFamily="34" charset="0"/>
                <a:cs typeface="Calibri" panose="020F0502020204030204" pitchFamily="34" charset="0"/>
              </a:rPr>
              <a:t>programa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te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bilo</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kakve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dodatne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informacije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stojim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svim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zainteresovanim</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na</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raspolaganju</a:t>
            </a:r>
            <a:r>
              <a:rPr lang="en-GB" sz="1400" dirty="0">
                <a:solidFill>
                  <a:schemeClr val="tx1"/>
                </a:solidFill>
                <a:latin typeface="Calibri" panose="020F0502020204030204" pitchFamily="34" charset="0"/>
                <a:cs typeface="Calibri" panose="020F0502020204030204" pitchFamily="34" charset="0"/>
              </a:rPr>
              <a:t>.</a:t>
            </a:r>
            <a:endParaRPr lang="en-GB" sz="1400" dirty="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pPr algn="just"/>
            <a:r>
              <a:rPr lang="hr-BA" sz="1400" dirty="0" smtClean="0">
                <a:solidFill>
                  <a:schemeClr val="tx1"/>
                </a:solidFill>
                <a:latin typeface="Calibri" panose="020F0502020204030204" pitchFamily="34" charset="0"/>
                <a:cs typeface="Calibri" panose="020F0502020204030204" pitchFamily="34" charset="0"/>
              </a:rPr>
              <a:t>  </a:t>
            </a:r>
            <a:endParaRPr lang="en-GB" sz="1400" dirty="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60051" y="4437112"/>
            <a:ext cx="3816749" cy="163469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67544" y="1700808"/>
            <a:ext cx="3672408" cy="2448272"/>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40768"/>
            <a:ext cx="8136904" cy="4968552"/>
          </a:xfrm>
        </p:spPr>
        <p:txBody>
          <a:bodyPr numCol="2">
            <a:normAutofit fontScale="92500" lnSpcReduction="20000"/>
          </a:bodyPr>
          <a:lstStyle/>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500" dirty="0" smtClean="0">
              <a:solidFill>
                <a:schemeClr val="tx1"/>
              </a:solidFill>
              <a:latin typeface="Calibri" panose="020F0502020204030204" pitchFamily="34" charset="0"/>
              <a:cs typeface="Calibri" panose="020F0502020204030204" pitchFamily="34" charset="0"/>
            </a:endParaRPr>
          </a:p>
          <a:p>
            <a:pPr algn="l"/>
            <a:endParaRPr lang="bs-Latn-BA" sz="1500" dirty="0">
              <a:solidFill>
                <a:schemeClr val="tx1"/>
              </a:solidFill>
              <a:latin typeface="Calibri" panose="020F0502020204030204" pitchFamily="34" charset="0"/>
              <a:cs typeface="Calibri" panose="020F0502020204030204" pitchFamily="34" charset="0"/>
            </a:endParaRPr>
          </a:p>
          <a:p>
            <a:pPr algn="l"/>
            <a:endParaRPr lang="bs-Latn-BA" sz="1500" dirty="0" smtClean="0">
              <a:solidFill>
                <a:schemeClr val="tx1"/>
              </a:solidFill>
              <a:latin typeface="Calibri" panose="020F0502020204030204" pitchFamily="34" charset="0"/>
              <a:cs typeface="Calibri" panose="020F0502020204030204" pitchFamily="34" charset="0"/>
            </a:endParaRPr>
          </a:p>
          <a:p>
            <a:pPr algn="l"/>
            <a:endParaRPr lang="bs-Latn-BA" sz="1500" dirty="0">
              <a:solidFill>
                <a:schemeClr val="tx1"/>
              </a:solidFill>
              <a:latin typeface="Calibri" panose="020F0502020204030204" pitchFamily="34" charset="0"/>
              <a:cs typeface="Calibri" panose="020F0502020204030204" pitchFamily="34" charset="0"/>
            </a:endParaRPr>
          </a:p>
          <a:p>
            <a:pPr algn="l"/>
            <a:endParaRPr lang="bs-Latn-BA" sz="1500" dirty="0" smtClean="0">
              <a:solidFill>
                <a:schemeClr val="tx1"/>
              </a:solidFill>
              <a:latin typeface="Calibri" panose="020F0502020204030204" pitchFamily="34" charset="0"/>
              <a:cs typeface="Calibri" panose="020F0502020204030204" pitchFamily="34" charset="0"/>
            </a:endParaRPr>
          </a:p>
          <a:p>
            <a:pPr algn="l"/>
            <a:endParaRPr lang="bs-Latn-BA" sz="1500" dirty="0">
              <a:solidFill>
                <a:schemeClr val="tx1"/>
              </a:solidFill>
              <a:latin typeface="Calibri" panose="020F0502020204030204" pitchFamily="34" charset="0"/>
              <a:cs typeface="Calibri" panose="020F0502020204030204" pitchFamily="34" charset="0"/>
            </a:endParaRPr>
          </a:p>
          <a:p>
            <a:pPr algn="l"/>
            <a:endParaRPr lang="bs-Latn-BA" sz="1500" b="1" i="1" dirty="0" smtClean="0">
              <a:solidFill>
                <a:schemeClr val="tx1"/>
              </a:solidFill>
              <a:latin typeface="Calibri" panose="020F0502020204030204" pitchFamily="34" charset="0"/>
              <a:cs typeface="Calibri" panose="020F0502020204030204" pitchFamily="34" charset="0"/>
            </a:endParaRPr>
          </a:p>
          <a:p>
            <a:pPr algn="l"/>
            <a:endParaRPr lang="bs-Latn-BA" sz="1500" b="1" i="1" dirty="0" smtClean="0">
              <a:solidFill>
                <a:schemeClr val="tx1"/>
              </a:solidFill>
              <a:latin typeface="Calibri" panose="020F0502020204030204" pitchFamily="34" charset="0"/>
              <a:cs typeface="Calibri" panose="020F0502020204030204" pitchFamily="34" charset="0"/>
            </a:endParaRPr>
          </a:p>
          <a:p>
            <a:pPr algn="l"/>
            <a:endParaRPr lang="bs-Latn-BA" sz="1500" b="1" i="1" dirty="0">
              <a:solidFill>
                <a:schemeClr val="tx1"/>
              </a:solidFill>
              <a:latin typeface="Calibri" panose="020F0502020204030204" pitchFamily="34" charset="0"/>
              <a:cs typeface="Calibri" panose="020F0502020204030204" pitchFamily="34" charset="0"/>
            </a:endParaRPr>
          </a:p>
          <a:p>
            <a:pPr algn="l"/>
            <a:endParaRPr lang="bs-Latn-BA" sz="1500" b="1" i="1" dirty="0" smtClean="0">
              <a:solidFill>
                <a:schemeClr val="tx1"/>
              </a:solidFill>
              <a:latin typeface="Calibri" panose="020F0502020204030204" pitchFamily="34" charset="0"/>
              <a:cs typeface="Calibri" panose="020F0502020204030204" pitchFamily="34" charset="0"/>
            </a:endParaRPr>
          </a:p>
          <a:p>
            <a:pPr algn="just"/>
            <a:endParaRPr lang="bs-Latn-BA" sz="1500" dirty="0" smtClean="0">
              <a:solidFill>
                <a:schemeClr val="tx1"/>
              </a:solidFill>
              <a:latin typeface="Calibri" panose="020F0502020204030204" pitchFamily="34" charset="0"/>
              <a:cs typeface="Calibri" panose="020F0502020204030204" pitchFamily="34" charset="0"/>
            </a:endParaRPr>
          </a:p>
          <a:p>
            <a:endParaRPr lang="bs-Latn-BA" sz="1500" b="1" i="1" dirty="0" smtClean="0">
              <a:solidFill>
                <a:schemeClr val="tx1"/>
              </a:solidFill>
              <a:latin typeface="Calibri" panose="020F0502020204030204" pitchFamily="34" charset="0"/>
              <a:cs typeface="Calibri" panose="020F0502020204030204" pitchFamily="34" charset="0"/>
            </a:endParaRPr>
          </a:p>
          <a:p>
            <a:r>
              <a:rPr lang="bs-Latn-BA" sz="1500" b="1" i="1" dirty="0" smtClean="0">
                <a:solidFill>
                  <a:schemeClr val="tx1"/>
                </a:solidFill>
                <a:latin typeface="Calibri" panose="020F0502020204030204" pitchFamily="34" charset="0"/>
                <a:cs typeface="Calibri" panose="020F0502020204030204" pitchFamily="34" charset="0"/>
              </a:rPr>
              <a:t>Ekonomski  </a:t>
            </a:r>
            <a:r>
              <a:rPr lang="bs-Latn-BA" sz="1500" b="1" i="1" dirty="0">
                <a:solidFill>
                  <a:schemeClr val="tx1"/>
                </a:solidFill>
                <a:latin typeface="Calibri" panose="020F0502020204030204" pitchFamily="34" charset="0"/>
                <a:cs typeface="Calibri" panose="020F0502020204030204" pitchFamily="34" charset="0"/>
              </a:rPr>
              <a:t>fakultet</a:t>
            </a:r>
            <a:endParaRPr lang="bs-Latn-BA" sz="1500" b="1" i="1" dirty="0">
              <a:solidFill>
                <a:schemeClr val="tx1"/>
              </a:solidFill>
              <a:latin typeface="Calibri" panose="020F0502020204030204" pitchFamily="34" charset="0"/>
              <a:cs typeface="Calibri" panose="020F0502020204030204" pitchFamily="34" charset="0"/>
            </a:endParaRPr>
          </a:p>
          <a:p>
            <a:r>
              <a:rPr lang="bs-Latn-BA" sz="1500" dirty="0">
                <a:solidFill>
                  <a:schemeClr val="tx1"/>
                </a:solidFill>
                <a:latin typeface="Calibri" panose="020F0502020204030204" pitchFamily="34" charset="0"/>
                <a:cs typeface="Calibri" panose="020F0502020204030204" pitchFamily="34" charset="0"/>
              </a:rPr>
              <a:t>Dr.sci. Zijad Džafić, red.prof. </a:t>
            </a:r>
            <a:endParaRPr lang="bs-Latn-BA" sz="1500" dirty="0">
              <a:solidFill>
                <a:schemeClr val="tx1"/>
              </a:solidFill>
              <a:latin typeface="Calibri" panose="020F0502020204030204" pitchFamily="34" charset="0"/>
              <a:cs typeface="Calibri" panose="020F0502020204030204" pitchFamily="34" charset="0"/>
            </a:endParaRPr>
          </a:p>
          <a:p>
            <a:r>
              <a:rPr lang="bs-Latn-BA" sz="1500" b="1" dirty="0">
                <a:solidFill>
                  <a:schemeClr val="tx1"/>
                </a:solidFill>
                <a:latin typeface="Calibri" panose="020F0502020204030204" pitchFamily="34" charset="0"/>
                <a:cs typeface="Calibri" panose="020F0502020204030204" pitchFamily="34" charset="0"/>
              </a:rPr>
              <a:t>Mobilnost: </a:t>
            </a:r>
            <a:r>
              <a:rPr lang="bs-Latn-BA" sz="1500" dirty="0">
                <a:solidFill>
                  <a:schemeClr val="tx1"/>
                </a:solidFill>
                <a:latin typeface="Calibri" panose="020F0502020204030204" pitchFamily="34" charset="0"/>
                <a:cs typeface="Calibri" panose="020F0502020204030204" pitchFamily="34" charset="0"/>
              </a:rPr>
              <a:t>Pamukkale Univerzitet, </a:t>
            </a:r>
            <a:r>
              <a:rPr lang="bs-Latn-BA" sz="1500" dirty="0" smtClean="0">
                <a:solidFill>
                  <a:schemeClr val="tx1"/>
                </a:solidFill>
                <a:latin typeface="Calibri" panose="020F0502020204030204" pitchFamily="34" charset="0"/>
                <a:cs typeface="Calibri" panose="020F0502020204030204" pitchFamily="34" charset="0"/>
              </a:rPr>
              <a:t>Turska</a:t>
            </a:r>
            <a:endParaRPr lang="bs-Latn-BA" sz="1500" dirty="0" smtClean="0">
              <a:solidFill>
                <a:schemeClr val="tx1"/>
              </a:solidFill>
              <a:latin typeface="Calibri" panose="020F0502020204030204" pitchFamily="34" charset="0"/>
              <a:cs typeface="Calibri" panose="020F0502020204030204" pitchFamily="34" charset="0"/>
            </a:endParaRPr>
          </a:p>
          <a:p>
            <a:endParaRPr lang="bs-Latn-BA" sz="1500" dirty="0">
              <a:solidFill>
                <a:schemeClr val="tx1"/>
              </a:solidFill>
              <a:latin typeface="Calibri" panose="020F0502020204030204" pitchFamily="34" charset="0"/>
              <a:cs typeface="Calibri" panose="020F0502020204030204" pitchFamily="34" charset="0"/>
            </a:endParaRPr>
          </a:p>
          <a:p>
            <a:endParaRPr lang="bs-Latn-BA" sz="1500" dirty="0" smtClean="0">
              <a:solidFill>
                <a:schemeClr val="tx1"/>
              </a:solidFill>
              <a:latin typeface="Calibri" panose="020F0502020204030204" pitchFamily="34" charset="0"/>
              <a:cs typeface="Calibri" panose="020F0502020204030204" pitchFamily="34" charset="0"/>
            </a:endParaRPr>
          </a:p>
          <a:p>
            <a:pPr algn="just"/>
            <a:r>
              <a:rPr lang="bs-Latn-BA" sz="1500" dirty="0" smtClean="0">
                <a:solidFill>
                  <a:schemeClr val="tx1"/>
                </a:solidFill>
                <a:latin typeface="Calibri" panose="020F0502020204030204" pitchFamily="34" charset="0"/>
                <a:cs typeface="Calibri" panose="020F0502020204030204" pitchFamily="34" charset="0"/>
              </a:rPr>
              <a:t>T</a:t>
            </a:r>
            <a:r>
              <a:rPr lang="vi-VN" sz="1500" dirty="0" smtClean="0">
                <a:solidFill>
                  <a:schemeClr val="tx1"/>
                </a:solidFill>
                <a:latin typeface="Calibri" panose="020F0502020204030204" pitchFamily="34" charset="0"/>
                <a:cs typeface="Calibri" panose="020F0502020204030204" pitchFamily="34" charset="0"/>
              </a:rPr>
              <a:t>okom </a:t>
            </a:r>
            <a:r>
              <a:rPr lang="vi-VN" sz="1500" dirty="0">
                <a:solidFill>
                  <a:schemeClr val="tx1"/>
                </a:solidFill>
                <a:latin typeface="Calibri" panose="020F0502020204030204" pitchFamily="34" charset="0"/>
                <a:cs typeface="Calibri" panose="020F0502020204030204" pitchFamily="34" charset="0"/>
              </a:rPr>
              <a:t>studijskog boravaka sa domaćinima su dogovoreni mnogobrojni oblici buduće saradnje na polju naučno-istraživačkog rada. Studijski boravak je ocijenjen kao veoma uspješan što potvrđuju dodijeljeni certifikati.  </a:t>
            </a:r>
            <a:r>
              <a:rPr lang="vi-VN" sz="1500" dirty="0" smtClean="0">
                <a:solidFill>
                  <a:schemeClr val="tx1"/>
                </a:solidFill>
                <a:latin typeface="Calibri" panose="020F0502020204030204" pitchFamily="34" charset="0"/>
                <a:cs typeface="Calibri" panose="020F0502020204030204" pitchFamily="34" charset="0"/>
              </a:rPr>
              <a:t>Profesor</a:t>
            </a:r>
            <a:r>
              <a:rPr lang="bs-Latn-BA" sz="1500" dirty="0" smtClean="0">
                <a:solidFill>
                  <a:schemeClr val="tx1"/>
                </a:solidFill>
                <a:latin typeface="Calibri" panose="020F0502020204030204" pitchFamily="34" charset="0"/>
                <a:cs typeface="Calibri" panose="020F0502020204030204" pitchFamily="34" charset="0"/>
              </a:rPr>
              <a:t> Džafić</a:t>
            </a:r>
            <a:r>
              <a:rPr lang="vi-VN" sz="1500" dirty="0" smtClean="0">
                <a:solidFill>
                  <a:schemeClr val="tx1"/>
                </a:solidFill>
                <a:latin typeface="Calibri" panose="020F0502020204030204" pitchFamily="34" charset="0"/>
                <a:cs typeface="Calibri" panose="020F0502020204030204" pitchFamily="34" charset="0"/>
              </a:rPr>
              <a:t> </a:t>
            </a:r>
            <a:r>
              <a:rPr lang="vi-VN" sz="1500" dirty="0">
                <a:solidFill>
                  <a:schemeClr val="tx1"/>
                </a:solidFill>
                <a:latin typeface="Calibri" panose="020F0502020204030204" pitchFamily="34" charset="0"/>
                <a:cs typeface="Calibri" panose="020F0502020204030204" pitchFamily="34" charset="0"/>
              </a:rPr>
              <a:t>posebno zahvaljuje svim profesorima i studentima na aktivnom učešću tokom predavanja i interesu za razvoj turizma u BiH i zemljama Zapadnog Balkana. Ovo je četvrti studijski boravaka našeg profesora nakon Italije i Austrije na Univerzitetima u Bolonji i u Grazu, te Turske na Karamanoglu Mehmetbey Univerzitetu u Karamanu</a:t>
            </a:r>
            <a:r>
              <a:rPr lang="vi-VN" sz="1500" dirty="0" smtClean="0">
                <a:solidFill>
                  <a:schemeClr val="tx1"/>
                </a:solidFill>
                <a:latin typeface="Calibri" panose="020F0502020204030204" pitchFamily="34" charset="0"/>
                <a:cs typeface="Calibri" panose="020F0502020204030204" pitchFamily="34" charset="0"/>
              </a:rPr>
              <a:t>.</a:t>
            </a:r>
            <a:endParaRPr lang="bs-Latn-BA" sz="15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pPr algn="just"/>
            <a:endParaRPr lang="en-GB" sz="1400" dirty="0">
              <a:solidFill>
                <a:schemeClr val="tx1"/>
              </a:solidFill>
              <a:latin typeface="Calibri" panose="020F0502020204030204" pitchFamily="34" charset="0"/>
              <a:cs typeface="Calibri" panose="020F0502020204030204" pitchFamily="34" charset="0"/>
            </a:endParaRPr>
          </a:p>
          <a:p>
            <a:r>
              <a:rPr lang="hr-BA" sz="1400" dirty="0" smtClean="0">
                <a:solidFill>
                  <a:schemeClr val="tx1"/>
                </a:solidFill>
                <a:latin typeface="Calibri" panose="020F0502020204030204" pitchFamily="34" charset="0"/>
                <a:cs typeface="Calibri" panose="020F0502020204030204" pitchFamily="34" charset="0"/>
              </a:rPr>
              <a:t>  </a:t>
            </a:r>
            <a:endParaRPr lang="en-GB"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566508" y="1658544"/>
            <a:ext cx="3717459" cy="256254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40768"/>
            <a:ext cx="8136904" cy="4968552"/>
          </a:xfrm>
        </p:spPr>
        <p:txBody>
          <a:bodyPr numCol="2">
            <a:normAutofit fontScale="85000" lnSpcReduction="20000"/>
          </a:bodyPr>
          <a:lstStyle/>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                                                              </a:t>
            </a:r>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a:solidFill>
                <a:schemeClr val="tx1"/>
              </a:solidFill>
              <a:latin typeface="Calibri" panose="020F0502020204030204" pitchFamily="34" charset="0"/>
              <a:cs typeface="Calibri" panose="020F0502020204030204" pitchFamily="34" charset="0"/>
            </a:endParaRPr>
          </a:p>
          <a:p>
            <a:pPr algn="just"/>
            <a:endParaRPr lang="bs-Latn-BA" sz="1400" dirty="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r>
              <a:rPr lang="bs-Latn-BA" sz="1500" b="1" i="1" dirty="0" smtClean="0">
                <a:solidFill>
                  <a:schemeClr val="tx1"/>
                </a:solidFill>
                <a:latin typeface="Calibri" panose="020F0502020204030204" pitchFamily="34" charset="0"/>
                <a:cs typeface="Calibri" panose="020F0502020204030204" pitchFamily="34" charset="0"/>
              </a:rPr>
              <a:t>Rektorat/Ured za nastavu </a:t>
            </a:r>
            <a:endParaRPr lang="bs-Latn-BA" sz="1500" b="1" i="1" dirty="0" smtClean="0">
              <a:solidFill>
                <a:schemeClr val="tx1"/>
              </a:solidFill>
              <a:latin typeface="Calibri" panose="020F0502020204030204" pitchFamily="34" charset="0"/>
              <a:cs typeface="Calibri" panose="020F0502020204030204" pitchFamily="34" charset="0"/>
            </a:endParaRPr>
          </a:p>
          <a:p>
            <a:r>
              <a:rPr lang="bs-Latn-BA" sz="1500" b="1" i="1" dirty="0" smtClean="0">
                <a:solidFill>
                  <a:schemeClr val="tx1"/>
                </a:solidFill>
                <a:latin typeface="Calibri" panose="020F0502020204030204" pitchFamily="34" charset="0"/>
                <a:cs typeface="Calibri" panose="020F0502020204030204" pitchFamily="34" charset="0"/>
              </a:rPr>
              <a:t>i studentska pitanja</a:t>
            </a:r>
            <a:endParaRPr lang="bs-Latn-BA" sz="1500" b="1" i="1" dirty="0" smtClean="0">
              <a:solidFill>
                <a:schemeClr val="tx1"/>
              </a:solidFill>
              <a:latin typeface="Calibri" panose="020F0502020204030204" pitchFamily="34" charset="0"/>
              <a:cs typeface="Calibri" panose="020F0502020204030204" pitchFamily="34" charset="0"/>
            </a:endParaRPr>
          </a:p>
          <a:p>
            <a:r>
              <a:rPr lang="bs-Latn-BA" sz="1500" dirty="0" smtClean="0">
                <a:solidFill>
                  <a:schemeClr val="tx1"/>
                </a:solidFill>
                <a:latin typeface="Calibri" panose="020F0502020204030204" pitchFamily="34" charset="0"/>
                <a:cs typeface="Calibri" panose="020F0502020204030204" pitchFamily="34" charset="0"/>
              </a:rPr>
              <a:t>Mirela Biberović, viši stručni saradnik</a:t>
            </a:r>
            <a:endParaRPr lang="bs-Latn-BA" sz="1500" dirty="0" smtClean="0">
              <a:solidFill>
                <a:schemeClr val="tx1"/>
              </a:solidFill>
              <a:latin typeface="Calibri" panose="020F0502020204030204" pitchFamily="34" charset="0"/>
              <a:cs typeface="Calibri" panose="020F0502020204030204" pitchFamily="34" charset="0"/>
            </a:endParaRPr>
          </a:p>
          <a:p>
            <a:r>
              <a:rPr lang="bs-Latn-BA" sz="1500" b="1" dirty="0" smtClean="0">
                <a:solidFill>
                  <a:schemeClr val="tx1"/>
                </a:solidFill>
                <a:latin typeface="Calibri" panose="020F0502020204030204" pitchFamily="34" charset="0"/>
                <a:cs typeface="Calibri" panose="020F0502020204030204" pitchFamily="34" charset="0"/>
              </a:rPr>
              <a:t>Mobilnost: </a:t>
            </a:r>
            <a:r>
              <a:rPr lang="bs-Latn-BA" sz="1500" dirty="0" smtClean="0">
                <a:solidFill>
                  <a:schemeClr val="tx1"/>
                </a:solidFill>
                <a:latin typeface="Calibri" panose="020F0502020204030204" pitchFamily="34" charset="0"/>
                <a:cs typeface="Calibri" panose="020F0502020204030204" pitchFamily="34" charset="0"/>
              </a:rPr>
              <a:t>Univerzitet u Barseloni, Španija</a:t>
            </a:r>
            <a:endParaRPr lang="bs-Latn-BA" sz="1500" dirty="0" smtClean="0">
              <a:solidFill>
                <a:schemeClr val="tx1"/>
              </a:solidFill>
              <a:latin typeface="Calibri" panose="020F0502020204030204" pitchFamily="34" charset="0"/>
              <a:cs typeface="Calibri" panose="020F0502020204030204" pitchFamily="34" charset="0"/>
            </a:endParaRPr>
          </a:p>
          <a:p>
            <a:endParaRPr lang="bs-Latn-BA" sz="1500" dirty="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 </a:t>
            </a:r>
            <a:endParaRPr lang="bs-Latn-BA" sz="1400" dirty="0">
              <a:solidFill>
                <a:schemeClr val="tx1"/>
              </a:solidFill>
              <a:latin typeface="Calibri" panose="020F0502020204030204" pitchFamily="34" charset="0"/>
              <a:cs typeface="Calibri" panose="020F0502020204030204" pitchFamily="34" charset="0"/>
            </a:endParaRPr>
          </a:p>
          <a:p>
            <a:endParaRPr lang="bs-Latn-BA" sz="1400" dirty="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pPr algn="just"/>
            <a:endParaRPr lang="en-GB" sz="1400" dirty="0">
              <a:solidFill>
                <a:schemeClr val="tx1"/>
              </a:solidFill>
              <a:latin typeface="Calibri" panose="020F0502020204030204" pitchFamily="34" charset="0"/>
              <a:cs typeface="Calibri" panose="020F0502020204030204" pitchFamily="34" charset="0"/>
            </a:endParaRPr>
          </a:p>
          <a:p>
            <a:r>
              <a:rPr lang="hr-BA" sz="1400" dirty="0" smtClean="0">
                <a:solidFill>
                  <a:schemeClr val="tx1"/>
                </a:solidFill>
                <a:latin typeface="Calibri" panose="020F0502020204030204" pitchFamily="34" charset="0"/>
                <a:cs typeface="Calibri" panose="020F0502020204030204" pitchFamily="34" charset="0"/>
              </a:rPr>
              <a:t>  </a:t>
            </a:r>
            <a:endParaRPr lang="en-GB"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44" y="1628800"/>
            <a:ext cx="3672408" cy="275430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689" y="2641277"/>
            <a:ext cx="2939819" cy="220486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051" y="3695442"/>
            <a:ext cx="1610978" cy="115069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029" y="4846141"/>
            <a:ext cx="2776479" cy="1847621"/>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4578" y="3302987"/>
            <a:ext cx="2113760" cy="2818347"/>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5319167" y="1412776"/>
            <a:ext cx="3176761" cy="954107"/>
          </a:xfrm>
          <a:prstGeom prst="rect">
            <a:avLst/>
          </a:prstGeom>
        </p:spPr>
        <p:txBody>
          <a:bodyPr wrap="square">
            <a:spAutoFit/>
          </a:bodyPr>
          <a:lstStyle/>
          <a:p>
            <a:r>
              <a:rPr lang="bs-Latn-BA" sz="1400" dirty="0" smtClean="0">
                <a:latin typeface="Calibri" panose="020F0502020204030204" pitchFamily="34" charset="0"/>
                <a:cs typeface="Calibri" panose="020F0502020204030204" pitchFamily="34" charset="0"/>
              </a:rPr>
              <a:t>Kolegica Biberović ovim putem animira administrativno osoblje da se prijavljuje i učestvuje u razmjeni i da bez odlaganja to učine.</a:t>
            </a:r>
            <a:endParaRPr lang="en-GB" sz="1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132440" cy="936104"/>
          </a:xfrm>
          <a:solidFill>
            <a:srgbClr val="FFC000"/>
          </a:solidFill>
        </p:spPr>
        <p:txBody>
          <a:bodyPr>
            <a:normAutofit fontScale="90000"/>
          </a:bodyPr>
          <a:lstStyle/>
          <a:p>
            <a:pPr algn="ctr"/>
            <a:r>
              <a:rPr lang="bs-Latn-BA" sz="2800" b="1" dirty="0" smtClean="0">
                <a:latin typeface="+mn-lt"/>
              </a:rPr>
              <a:t>ERASMUS+ ISKUSTVO OSOBLJA UNIVERZITETA U TUZLI</a:t>
            </a:r>
            <a:endParaRPr lang="en-GB" sz="2800" b="1" dirty="0">
              <a:latin typeface="+mn-lt"/>
            </a:endParaRPr>
          </a:p>
        </p:txBody>
      </p:sp>
      <p:sp>
        <p:nvSpPr>
          <p:cNvPr id="3" name="Subtitle 2"/>
          <p:cNvSpPr>
            <a:spLocks noGrp="1"/>
          </p:cNvSpPr>
          <p:nvPr>
            <p:ph type="subTitle" idx="1"/>
          </p:nvPr>
        </p:nvSpPr>
        <p:spPr>
          <a:xfrm>
            <a:off x="395536" y="1340768"/>
            <a:ext cx="8136904" cy="5184576"/>
          </a:xfrm>
        </p:spPr>
        <p:txBody>
          <a:bodyPr numCol="2">
            <a:normAutofit/>
          </a:bodyPr>
          <a:lstStyle/>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smtClean="0">
              <a:solidFill>
                <a:schemeClr val="tx1"/>
              </a:solidFill>
              <a:latin typeface="Calibri" panose="020F0502020204030204" pitchFamily="34" charset="0"/>
              <a:cs typeface="Calibri" panose="020F0502020204030204" pitchFamily="34" charset="0"/>
            </a:endParaRPr>
          </a:p>
          <a:p>
            <a:pPr algn="l"/>
            <a:endParaRPr lang="bs-Latn-BA" sz="1400" b="1" i="1" dirty="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                                                              </a:t>
            </a:r>
            <a:endParaRPr lang="bs-Latn-BA" sz="1400" dirty="0" smtClean="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r>
              <a:rPr lang="bs-Latn-BA" sz="1400" b="1" i="1" dirty="0" smtClean="0">
                <a:solidFill>
                  <a:schemeClr val="tx1"/>
                </a:solidFill>
                <a:latin typeface="Calibri" panose="020F0502020204030204" pitchFamily="34" charset="0"/>
                <a:cs typeface="Calibri" panose="020F0502020204030204" pitchFamily="34" charset="0"/>
              </a:rPr>
              <a:t>Ekonomski  fakultet</a:t>
            </a:r>
            <a:endParaRPr lang="bs-Latn-BA" sz="1400" b="1" i="1" dirty="0" smtClean="0">
              <a:solidFill>
                <a:schemeClr val="tx1"/>
              </a:solidFill>
              <a:latin typeface="Calibri" panose="020F0502020204030204" pitchFamily="34" charset="0"/>
              <a:cs typeface="Calibri" panose="020F0502020204030204" pitchFamily="34" charset="0"/>
            </a:endParaRPr>
          </a:p>
          <a:p>
            <a:r>
              <a:rPr lang="bs-Latn-BA" sz="1400" dirty="0" smtClean="0">
                <a:solidFill>
                  <a:schemeClr val="tx1"/>
                </a:solidFill>
                <a:latin typeface="Calibri" panose="020F0502020204030204" pitchFamily="34" charset="0"/>
                <a:cs typeface="Calibri" panose="020F0502020204030204" pitchFamily="34" charset="0"/>
              </a:rPr>
              <a:t>Dr.sci</a:t>
            </a:r>
            <a:r>
              <a:rPr lang="bs-Latn-BA" sz="1400" dirty="0">
                <a:solidFill>
                  <a:schemeClr val="tx1"/>
                </a:solidFill>
                <a:latin typeface="Calibri" panose="020F0502020204030204" pitchFamily="34" charset="0"/>
                <a:cs typeface="Calibri" panose="020F0502020204030204" pitchFamily="34" charset="0"/>
              </a:rPr>
              <a:t>. Safet Kozarević, </a:t>
            </a:r>
            <a:r>
              <a:rPr lang="bs-Latn-BA" sz="1400" dirty="0" smtClean="0">
                <a:solidFill>
                  <a:schemeClr val="tx1"/>
                </a:solidFill>
                <a:latin typeface="Calibri" panose="020F0502020204030204" pitchFamily="34" charset="0"/>
                <a:cs typeface="Calibri" panose="020F0502020204030204" pitchFamily="34" charset="0"/>
              </a:rPr>
              <a:t>red.prof.</a:t>
            </a:r>
            <a:endParaRPr lang="bs-Latn-BA" sz="1400" dirty="0" smtClean="0">
              <a:solidFill>
                <a:schemeClr val="tx1"/>
              </a:solidFill>
              <a:latin typeface="Calibri" panose="020F0502020204030204" pitchFamily="34" charset="0"/>
              <a:cs typeface="Calibri" panose="020F0502020204030204" pitchFamily="34" charset="0"/>
            </a:endParaRPr>
          </a:p>
          <a:p>
            <a:r>
              <a:rPr lang="bs-Latn-BA" sz="1400" b="1" dirty="0" smtClean="0">
                <a:solidFill>
                  <a:schemeClr val="tx1"/>
                </a:solidFill>
                <a:latin typeface="Calibri" panose="020F0502020204030204" pitchFamily="34" charset="0"/>
                <a:cs typeface="Calibri" panose="020F0502020204030204" pitchFamily="34" charset="0"/>
              </a:rPr>
              <a:t>Mobilnost</a:t>
            </a:r>
            <a:r>
              <a:rPr lang="bs-Latn-BA" sz="1400" b="1" dirty="0">
                <a:solidFill>
                  <a:schemeClr val="tx1"/>
                </a:solidFill>
                <a:latin typeface="Calibri" panose="020F0502020204030204" pitchFamily="34" charset="0"/>
                <a:cs typeface="Calibri" panose="020F0502020204030204" pitchFamily="34" charset="0"/>
              </a:rPr>
              <a:t>: </a:t>
            </a:r>
            <a:r>
              <a:rPr lang="bs-Latn-BA" sz="1400" dirty="0">
                <a:solidFill>
                  <a:schemeClr val="tx1"/>
                </a:solidFill>
                <a:latin typeface="Calibri" panose="020F0502020204030204" pitchFamily="34" charset="0"/>
                <a:cs typeface="Calibri" panose="020F0502020204030204" pitchFamily="34" charset="0"/>
              </a:rPr>
              <a:t>Masaryk Univerzitet, Češka</a:t>
            </a:r>
            <a:endParaRPr lang="bs-Latn-BA" sz="1400" dirty="0">
              <a:solidFill>
                <a:schemeClr val="tx1"/>
              </a:solidFill>
              <a:latin typeface="Calibri" panose="020F0502020204030204" pitchFamily="34" charset="0"/>
              <a:cs typeface="Calibri" panose="020F0502020204030204" pitchFamily="34" charset="0"/>
            </a:endParaRPr>
          </a:p>
          <a:p>
            <a:pPr algn="just"/>
            <a:endParaRPr lang="bs-Latn-BA" sz="1400" dirty="0" smtClean="0">
              <a:solidFill>
                <a:schemeClr val="tx1"/>
              </a:solidFill>
              <a:latin typeface="Calibri" panose="020F0502020204030204" pitchFamily="34" charset="0"/>
              <a:cs typeface="Calibri" panose="020F0502020204030204" pitchFamily="34" charset="0"/>
            </a:endParaRPr>
          </a:p>
          <a:p>
            <a:pPr algn="just"/>
            <a:r>
              <a:rPr lang="bs-Latn-BA" sz="1400" dirty="0" smtClean="0">
                <a:solidFill>
                  <a:schemeClr val="tx1"/>
                </a:solidFill>
                <a:latin typeface="Calibri" panose="020F0502020204030204" pitchFamily="34" charset="0"/>
                <a:cs typeface="Calibri" panose="020F0502020204030204" pitchFamily="34" charset="0"/>
              </a:rPr>
              <a:t>Profesor Kozarević je učesnik Erasmus+ mobilnosti na Masaryk Univerzitetu, Češka odakle nosi pozitivno iskustvo, i ohrabruje nastavnike i studente da bez odlaganja odluče da postanu dio Erasmus+ porodice.</a:t>
            </a:r>
            <a:endParaRPr lang="en-GB" sz="1400" dirty="0">
              <a:solidFill>
                <a:schemeClr val="tx1"/>
              </a:solidFill>
              <a:latin typeface="Calibri" panose="020F0502020204030204" pitchFamily="34" charset="0"/>
              <a:cs typeface="Calibri" panose="020F0502020204030204" pitchFamily="34" charset="0"/>
            </a:endParaRPr>
          </a:p>
          <a:p>
            <a:pPr algn="just"/>
            <a:r>
              <a:rPr lang="bs-Latn-BA" sz="1400" dirty="0">
                <a:solidFill>
                  <a:schemeClr val="tx1"/>
                </a:solidFill>
                <a:latin typeface="Calibri" panose="020F0502020204030204" pitchFamily="34" charset="0"/>
                <a:cs typeface="Calibri" panose="020F0502020204030204" pitchFamily="34" charset="0"/>
              </a:rPr>
              <a:t> </a:t>
            </a:r>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dirty="0" smtClean="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bs-Latn-BA" sz="1400" b="1" i="1" dirty="0" smtClean="0">
              <a:solidFill>
                <a:schemeClr val="tx1"/>
              </a:solidFill>
              <a:latin typeface="Calibri" panose="020F0502020204030204" pitchFamily="34" charset="0"/>
              <a:cs typeface="Calibri" panose="020F0502020204030204" pitchFamily="34" charset="0"/>
            </a:endParaRPr>
          </a:p>
          <a:p>
            <a:endParaRPr lang="bs-Latn-BA" sz="1400" b="1" i="1" dirty="0">
              <a:solidFill>
                <a:schemeClr val="tx1"/>
              </a:solidFill>
              <a:latin typeface="Calibri" panose="020F0502020204030204" pitchFamily="34" charset="0"/>
              <a:cs typeface="Calibri" panose="020F0502020204030204" pitchFamily="34" charset="0"/>
            </a:endParaRPr>
          </a:p>
          <a:p>
            <a:endParaRPr lang="hr-BA" sz="1400" dirty="0">
              <a:solidFill>
                <a:schemeClr val="tx1"/>
              </a:solidFill>
              <a:latin typeface="Calibri" panose="020F0502020204030204" pitchFamily="34" charset="0"/>
              <a:cs typeface="Calibri" panose="020F0502020204030204" pitchFamily="34" charset="0"/>
            </a:endParaRPr>
          </a:p>
          <a:p>
            <a:pPr algn="just"/>
            <a:endParaRPr lang="en-GB" sz="1400" dirty="0">
              <a:solidFill>
                <a:schemeClr val="tx1"/>
              </a:solidFill>
              <a:latin typeface="Calibri" panose="020F0502020204030204" pitchFamily="34" charset="0"/>
              <a:cs typeface="Calibri" panose="020F0502020204030204" pitchFamily="34" charset="0"/>
            </a:endParaRPr>
          </a:p>
          <a:p>
            <a:r>
              <a:rPr lang="hr-BA" sz="1400" dirty="0" smtClean="0">
                <a:solidFill>
                  <a:schemeClr val="tx1"/>
                </a:solidFill>
                <a:latin typeface="Calibri" panose="020F0502020204030204" pitchFamily="34" charset="0"/>
                <a:cs typeface="Calibri" panose="020F0502020204030204" pitchFamily="34" charset="0"/>
              </a:rPr>
              <a:t>  </a:t>
            </a:r>
            <a:endParaRPr lang="en-GB" sz="1400" dirty="0" smtClean="0">
              <a:solidFill>
                <a:schemeClr val="tx1"/>
              </a:solidFill>
              <a:latin typeface="Calibri" panose="020F0502020204030204" pitchFamily="34" charset="0"/>
              <a:cs typeface="Calibri" panose="020F0502020204030204" pitchFamily="34" charset="0"/>
            </a:endParaRPr>
          </a:p>
          <a:p>
            <a:pPr algn="l"/>
            <a:endParaRPr lang="bs-Latn-BA" sz="1400" dirty="0">
              <a:solidFill>
                <a:schemeClr val="tx1"/>
              </a:solidFill>
              <a:latin typeface="Calibri" panose="020F0502020204030204" pitchFamily="34" charset="0"/>
              <a:cs typeface="Calibri" panose="020F0502020204030204" pitchFamily="34" charset="0"/>
            </a:endParaRPr>
          </a:p>
        </p:txBody>
      </p:sp>
      <p:pic>
        <p:nvPicPr>
          <p:cNvPr id="7" name="Picture 6" descr="C:\Users\skozarevic.SARAJEVOOSIGURA\Pictures\pictures\brno\20160418_131237.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0" y="1474615"/>
            <a:ext cx="2736304" cy="361056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924944"/>
            <a:ext cx="4248472" cy="3187818"/>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5163</Words>
  <Application>WPS Presentation</Application>
  <PresentationFormat>On-screen Show (4:3)</PresentationFormat>
  <Paragraphs>258</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Wingdings 3</vt:lpstr>
      <vt:lpstr>Calibri</vt:lpstr>
      <vt:lpstr>Microsoft YaHei</vt:lpstr>
      <vt:lpstr>Arial Unicode MS</vt:lpstr>
      <vt:lpstr>Century Gothic</vt:lpstr>
      <vt:lpstr>Slice</vt:lpstr>
      <vt:lpstr>Rekli su o mobilnosti...</vt:lpstr>
      <vt:lpstr>ERASMUS+ ISKUSTVO OSOBLJA UNIVERZITETA U TUZLI</vt:lpstr>
      <vt:lpstr>ERASMUS+ ISKUSTVO OSOBLJA UNIVERZITETA U TUZLI</vt:lpstr>
      <vt:lpstr>ERASMUS+ ISKUSTVO OSOBLJA UNIVERZITETA U TUZLI</vt:lpstr>
      <vt:lpstr>ERASMUS+ ISKUSTVO OSOBLJA UNIVERZITETA U TUZLI</vt:lpstr>
      <vt:lpstr>ERASMUS+ ISKUSTVO OSOBLJA UNIVERZITETA U TUZLI</vt:lpstr>
      <vt:lpstr>ERASMUS+ ISKUSTVO OSOBLJA UNIVERZITETA U TUZLI</vt:lpstr>
      <vt:lpstr>ERASMUS+ ISKUSTVO OSOBLJA UNIVERZITETA U TUZLI</vt:lpstr>
      <vt:lpstr>ERASMUS+ ISKUSTVO OSOBLJA UNIVERZITETA U TUZLI</vt:lpstr>
      <vt:lpstr>ERASMUS+ ISKUSTVO OSOBLJA UNIVERZITETA U TUZLI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ISKUSTVO OSOBLJA UNIVERZITETA U TUZLI</dc:title>
  <dc:creator>Windows User</dc:creator>
  <cp:lastModifiedBy>Pc</cp:lastModifiedBy>
  <cp:revision>22</cp:revision>
  <dcterms:created xsi:type="dcterms:W3CDTF">2021-06-14T13:08:00Z</dcterms:created>
  <dcterms:modified xsi:type="dcterms:W3CDTF">2021-06-15T13:39:31Z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