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8002250" cy="2520315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40" d="100"/>
          <a:sy n="40" d="100"/>
        </p:scale>
        <p:origin x="-2550" y="576"/>
      </p:cViewPr>
      <p:guideLst>
        <p:guide orient="horz" pos="7921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8555781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f0e06547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gef0e0654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685800"/>
            <a:ext cx="2447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684668" y="6096193"/>
            <a:ext cx="16632915" cy="16202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4324707" y="9736221"/>
            <a:ext cx="21504354" cy="4050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-3926324" y="5835734"/>
            <a:ext cx="21504354" cy="118514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ctrTitle"/>
          </p:nvPr>
        </p:nvSpPr>
        <p:spPr>
          <a:xfrm>
            <a:off x="1350169" y="7829329"/>
            <a:ext cx="15301912" cy="5402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ubTitle" idx="1"/>
          </p:nvPr>
        </p:nvSpPr>
        <p:spPr>
          <a:xfrm>
            <a:off x="2700338" y="14281784"/>
            <a:ext cx="12601574" cy="644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ctr">
              <a:spcBef>
                <a:spcPts val="1720"/>
              </a:spcBef>
              <a:spcAft>
                <a:spcPts val="0"/>
              </a:spcAft>
              <a:buClr>
                <a:srgbClr val="888888"/>
              </a:buClr>
              <a:buSzPts val="8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1520"/>
              </a:spcBef>
              <a:spcAft>
                <a:spcPts val="0"/>
              </a:spcAft>
              <a:buClr>
                <a:srgbClr val="888888"/>
              </a:buClr>
              <a:buSzPts val="7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280"/>
              </a:spcBef>
              <a:spcAft>
                <a:spcPts val="0"/>
              </a:spcAft>
              <a:buClr>
                <a:srgbClr val="888888"/>
              </a:buClr>
              <a:buSzPts val="6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1422053" y="16195370"/>
            <a:ext cx="15301912" cy="5005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Font typeface="Calibri" panose="020F0502020204030204"/>
              <a:buNone/>
              <a:defRPr sz="108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1422053" y="10682180"/>
            <a:ext cx="15301912" cy="5513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 sz="54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980"/>
              </a:spcBef>
              <a:spcAft>
                <a:spcPts val="0"/>
              </a:spcAft>
              <a:buClr>
                <a:srgbClr val="888888"/>
              </a:buClr>
              <a:buSzPts val="4900"/>
              <a:buNone/>
              <a:defRPr sz="4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860"/>
              </a:spcBef>
              <a:spcAft>
                <a:spcPts val="0"/>
              </a:spcAft>
              <a:buClr>
                <a:srgbClr val="888888"/>
              </a:buClr>
              <a:buSzPts val="4300"/>
              <a:buNone/>
              <a:defRPr sz="43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900112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9151144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 panose="020F0502020204030204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900113" y="5641541"/>
            <a:ext cx="7954120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900113" y="7992666"/>
            <a:ext cx="7954120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9144902" y="5641541"/>
            <a:ext cx="7957245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9144902" y="7992666"/>
            <a:ext cx="7957245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900121" y="1003459"/>
            <a:ext cx="5922616" cy="4270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 panose="020F0502020204030204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7038380" y="1003475"/>
            <a:ext cx="10063758" cy="21510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74700" algn="l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Char char="•"/>
              <a:defRPr sz="8600"/>
            </a:lvl1pPr>
            <a:lvl2pPr marL="914400" lvl="1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–"/>
              <a:defRPr sz="7600"/>
            </a:lvl2pPr>
            <a:lvl3pPr marL="1371600" lvl="2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3pPr>
            <a:lvl4pPr marL="1828800" lvl="3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4pPr>
            <a:lvl5pPr marL="2286000" lvl="4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»"/>
              <a:defRPr sz="5400"/>
            </a:lvl5pPr>
            <a:lvl6pPr marL="2743200" lvl="5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6pPr>
            <a:lvl7pPr marL="3200400" lvl="6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7pPr>
            <a:lvl8pPr marL="3657600" lvl="7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8pPr>
            <a:lvl9pPr marL="4114800" lvl="8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900121" y="5274009"/>
            <a:ext cx="5922616" cy="17239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3528567" y="17642205"/>
            <a:ext cx="10801350" cy="208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 panose="020F0502020204030204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3528567" y="2251948"/>
            <a:ext cx="10801350" cy="1512189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3528567" y="19724967"/>
            <a:ext cx="10801350" cy="2957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 panose="020F0502020204030204"/>
              <a:buNone/>
              <a:defRPr sz="1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marR="0" lvl="0" indent="-774700" algn="l" rtl="0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Font typeface="Arial" panose="020B0604020202020204"/>
              <a:buChar char="•"/>
              <a:defRPr sz="8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711200" algn="l" rtl="0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Font typeface="Arial" panose="020B0604020202020204"/>
              <a:buChar char="–"/>
              <a:defRPr sz="7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635000" algn="l" rtl="0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 panose="020B0604020202020204"/>
              <a:buChar char="•"/>
              <a:defRPr sz="6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–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»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mailto:danijelr@hotmail.com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9" name="Google Shape;99;gef0e065473_0_0"/>
          <p:cNvGrpSpPr/>
          <p:nvPr/>
        </p:nvGrpSpPr>
        <p:grpSpPr>
          <a:xfrm>
            <a:off x="0" y="1091427"/>
            <a:ext cx="17632492" cy="21628931"/>
            <a:chOff x="378037" y="402431"/>
            <a:chExt cx="20758480" cy="27772838"/>
          </a:xfrm>
        </p:grpSpPr>
        <p:sp>
          <p:nvSpPr>
            <p:cNvPr id="100" name="Google Shape;100;gef0e065473_0_0"/>
            <p:cNvSpPr/>
            <p:nvPr/>
          </p:nvSpPr>
          <p:spPr>
            <a:xfrm>
              <a:off x="4035679" y="402431"/>
              <a:ext cx="12462900" cy="3657600"/>
            </a:xfrm>
            <a:prstGeom prst="rect">
              <a:avLst/>
            </a:prstGeom>
            <a:solidFill>
              <a:srgbClr val="8CB3E3"/>
            </a:solidFill>
            <a:ln w="25400" cap="flat" cmpd="sng">
              <a:solidFill>
                <a:srgbClr val="71884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1</a:t>
              </a:r>
              <a:r>
                <a:rPr lang="en-GB" sz="4500" b="1" i="0" u="none" strike="noStrike" cap="none" baseline="30000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ST</a:t>
              </a: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 ERASMUS+ MATCHMAKING EVENT</a:t>
              </a:r>
              <a:endParaRPr sz="4800" b="1" i="0" u="none" strike="noStrike" cap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Tuzla, </a:t>
              </a:r>
              <a:r>
                <a:rPr lang="en-GB" sz="4000" b="0" i="0" u="none" strike="noStrike" cap="none" dirty="0" smtClean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October </a:t>
              </a: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20</a:t>
              </a:r>
              <a:r>
                <a:rPr lang="en-GB" sz="4000" b="0" i="0" u="none" strike="noStrike" cap="none" baseline="30000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th</a:t>
              </a: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, 2021 </a:t>
              </a:r>
              <a:endParaRPr lang="hr-BA" sz="4000" b="0" i="0" u="none" strike="noStrike" cap="none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1" name="Google Shape;101;gef0e065473_0_0"/>
            <p:cNvSpPr/>
            <p:nvPr/>
          </p:nvSpPr>
          <p:spPr>
            <a:xfrm>
              <a:off x="378037" y="4309462"/>
              <a:ext cx="20680800" cy="36309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182875" rIns="274300" bIns="1828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r-HR" sz="4800" b="0" i="0" u="none" strike="noStrike" cap="none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PhD Student</a:t>
              </a:r>
              <a:r>
                <a:rPr lang="en-GB" sz="48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</a:t>
              </a:r>
              <a:r>
                <a:rPr lang="hr-HR" sz="48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Danijel Ružić</a:t>
              </a:r>
              <a:endParaRPr sz="48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lvl="0"/>
              <a:r>
                <a:rPr lang="hr-HR" sz="36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</a:rPr>
                <a:t>Structural Engineering, Department </a:t>
              </a:r>
              <a:r>
                <a:rPr lang="hr-HR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</a:rPr>
                <a:t>of Structural </a:t>
              </a:r>
              <a:r>
                <a:rPr lang="hr-HR" sz="36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</a:rPr>
                <a:t>Engineering, </a:t>
              </a:r>
              <a:r>
                <a:rPr lang="bs-Latn-BA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</a:rPr>
                <a:t>Faculty of Mining, Geology and Civil Engineering</a:t>
              </a:r>
              <a:r>
                <a:rPr lang="en-US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</a:rPr>
                <a:t>,</a:t>
              </a:r>
              <a:r>
                <a:rPr lang="bs-Latn-BA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</a:rPr>
                <a:t> University of </a:t>
              </a:r>
              <a:r>
                <a:rPr lang="bs-Latn-BA" sz="36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</a:rPr>
                <a:t>Tuzla</a:t>
              </a:r>
              <a:endParaRPr lang="hr-HR" sz="36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  <a:p>
              <a:pPr lvl="0"/>
              <a:r>
                <a:rPr lang="hr-HR" sz="36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  <a:hlinkClick r:id="rId3"/>
                </a:rPr>
                <a:t>danijelr@hotmail.com</a:t>
              </a:r>
              <a:r>
                <a:rPr lang="hr-HR" sz="36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</a:t>
              </a:r>
              <a:r>
                <a:rPr lang="en-GB" sz="36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</a:t>
              </a:r>
              <a:r>
                <a:rPr lang="hr-HR" sz="3600" dirty="0" smtClean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+387 61 831 151</a:t>
              </a:r>
              <a:endParaRPr dirty="0"/>
            </a:p>
            <a:p>
              <a:pPr marL="0" marR="0" lvl="0" indent="0" algn="ctr" rtl="0">
                <a:lnSpc>
                  <a:spcPct val="56000"/>
                </a:lnSpc>
                <a:spcBef>
                  <a:spcPts val="450"/>
                </a:spcBef>
                <a:spcAft>
                  <a:spcPts val="0"/>
                </a:spcAft>
                <a:buNone/>
              </a:pPr>
              <a:r>
                <a:rPr lang="en-GB" sz="6000" dirty="0">
                  <a:solidFill>
                    <a:srgbClr val="262626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 </a:t>
              </a:r>
              <a:endParaRPr sz="6000" dirty="0">
                <a:solidFill>
                  <a:srgbClr val="262626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2" name="Google Shape;102;gef0e065473_0_0"/>
            <p:cNvSpPr/>
            <p:nvPr/>
          </p:nvSpPr>
          <p:spPr>
            <a:xfrm>
              <a:off x="471017" y="9198769"/>
              <a:ext cx="20665500" cy="189765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91425" rIns="274300" bIns="91425" anchor="ctr" anchorCtr="0">
              <a:noAutofit/>
            </a:bodyPr>
            <a:lstStyle/>
            <a:p>
              <a:pPr marL="0" marR="0" lvl="0" indent="0" algn="ctr" rtl="0">
                <a:lnSpc>
                  <a:spcPct val="113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000">
                <a:solidFill>
                  <a:srgbClr val="262626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103" name="Google Shape;103;gef0e065473_0_0"/>
          <p:cNvPicPr preferRelativeResize="0"/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2244145" y="23112244"/>
            <a:ext cx="5586767" cy="1599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gef0e065473_0_0" descr="MemoUNTZ"/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746125" y="1308100"/>
            <a:ext cx="1996440" cy="195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gef0e065473_0_0"/>
          <p:cNvPicPr preferRelativeResize="0"/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13745728" y="-412128"/>
            <a:ext cx="4085184" cy="39814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gef0e065473_0_0"/>
          <p:cNvSpPr/>
          <p:nvPr/>
        </p:nvSpPr>
        <p:spPr>
          <a:xfrm>
            <a:off x="292303" y="8107785"/>
            <a:ext cx="10777830" cy="14338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0000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Areas of Interest in Research:</a:t>
            </a: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-457200">
              <a:buClr>
                <a:schemeClr val="dk1"/>
              </a:buClr>
              <a:buSzPts val="3600"/>
              <a:buChar char="•"/>
            </a:pPr>
            <a:r>
              <a:rPr lang="hr-HR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D</a:t>
            </a:r>
            <a:r>
              <a:rPr lang="en-US" sz="3600" b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urability</a:t>
            </a:r>
            <a:r>
              <a:rPr lang="en-US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6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of concrete exposed to chloride</a:t>
            </a:r>
            <a:r>
              <a:rPr lang="en-GB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: </a:t>
            </a:r>
            <a:r>
              <a:rPr lang="hr-HR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Experimental investigations, </a:t>
            </a:r>
            <a:r>
              <a:rPr lang="en-US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comparative </a:t>
            </a:r>
            <a:r>
              <a:rPr lang="bs-Latn-BA" altLang="en-US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Bulk Diffusion Test (</a:t>
            </a:r>
            <a:r>
              <a:rPr lang="en-US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BDT</a:t>
            </a:r>
            <a:r>
              <a:rPr lang="bs-Latn-BA" altLang="en-US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</a:t>
            </a:r>
            <a:r>
              <a:rPr lang="en-US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and </a:t>
            </a:r>
            <a:r>
              <a:rPr lang="bs-Latn-BA" altLang="en-US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Pressure Penetration Test (</a:t>
            </a:r>
            <a:r>
              <a:rPr lang="en-US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PPT</a:t>
            </a:r>
            <a:r>
              <a:rPr lang="bs-Latn-BA" altLang="en-US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), </a:t>
            </a:r>
            <a:r>
              <a:rPr lang="hr-HR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development of </a:t>
            </a:r>
            <a:r>
              <a:rPr lang="bs-Latn-BA" altLang="hr-HR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predictive chloride profil</a:t>
            </a:r>
            <a:endParaRPr sz="3600" i="1" dirty="0" smtClean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-457200">
              <a:buClr>
                <a:schemeClr val="dk1"/>
              </a:buClr>
              <a:buSzPts val="3600"/>
              <a:buChar char="•"/>
            </a:pPr>
            <a:r>
              <a:rPr lang="hr-HR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R</a:t>
            </a:r>
            <a:r>
              <a:rPr lang="en-US" sz="3600" b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obustness</a:t>
            </a:r>
            <a:r>
              <a:rPr lang="en-US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6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analysis of </a:t>
            </a:r>
            <a:r>
              <a:rPr lang="hr-HR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RC</a:t>
            </a:r>
            <a:r>
              <a:rPr lang="en-US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6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structure reinforced with textiles</a:t>
            </a:r>
            <a:r>
              <a:rPr lang="en-GB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: </a:t>
            </a:r>
            <a:r>
              <a:rPr lang="hr-HR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Experimental investigations, development of numerical models, retrofitting </a:t>
            </a:r>
            <a:r>
              <a:rPr lang="hr-HR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techniques </a:t>
            </a:r>
            <a:endParaRPr sz="3600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-457200">
              <a:buClr>
                <a:schemeClr val="dk1"/>
              </a:buClr>
              <a:buSzPts val="3600"/>
              <a:buChar char="•"/>
            </a:pPr>
            <a:r>
              <a:rPr lang="en-US" sz="36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Numerical modeling of local attenuation of part of </a:t>
            </a:r>
            <a:r>
              <a:rPr lang="hr-HR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RC</a:t>
            </a:r>
            <a:r>
              <a:rPr lang="en-US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6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structure </a:t>
            </a:r>
            <a:r>
              <a:rPr lang="en-GB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: </a:t>
            </a:r>
            <a:r>
              <a:rPr lang="hr-HR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D</a:t>
            </a:r>
            <a:r>
              <a:rPr lang="en-US" sz="3600" i="1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efining</a:t>
            </a:r>
            <a:r>
              <a:rPr lang="en-US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the degree of weakening of parts treated with </a:t>
            </a:r>
            <a:r>
              <a:rPr lang="en-US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chloride</a:t>
            </a:r>
            <a:r>
              <a:rPr lang="hr-HR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defining a </a:t>
            </a:r>
            <a:r>
              <a:rPr lang="bs-Latn-BA" altLang="hr-HR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structure</a:t>
            </a:r>
            <a:r>
              <a:rPr lang="hr-HR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failure </a:t>
            </a:r>
            <a:r>
              <a:rPr lang="hr-HR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scenario, </a:t>
            </a:r>
            <a:r>
              <a:rPr lang="en-US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calculation model for robustness analysis of weakened </a:t>
            </a:r>
            <a:r>
              <a:rPr lang="hr-HR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RC</a:t>
            </a:r>
            <a:r>
              <a:rPr lang="en-US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structures</a:t>
            </a:r>
            <a:endParaRPr lang="hr-HR" sz="3600" i="1" dirty="0" smtClean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>
              <a:buClr>
                <a:schemeClr val="dk1"/>
              </a:buClr>
              <a:buSzPts val="3600"/>
            </a:pP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BA" sz="4800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Learning </a:t>
            </a:r>
            <a:r>
              <a:rPr lang="en-GB" sz="4800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Interest </a:t>
            </a:r>
            <a:r>
              <a:rPr lang="en-GB" sz="48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at Partner Inst.:</a:t>
            </a: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-457200">
              <a:buSzPts val="3600"/>
              <a:buChar char="•"/>
            </a:pPr>
            <a:r>
              <a:rPr lang="bs-Latn-BA" altLang="hr-HR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Robustness</a:t>
            </a:r>
            <a:r>
              <a:rPr lang="hr-HR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analysis</a:t>
            </a:r>
            <a:r>
              <a:rPr lang="en-GB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: </a:t>
            </a:r>
            <a:r>
              <a:rPr lang="bs-Latn-BA" altLang="hr-HR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case studies</a:t>
            </a:r>
          </a:p>
          <a:p>
            <a:pPr marL="457200" lvl="0" indent="-457200">
              <a:buSzPts val="3600"/>
              <a:buChar char="•"/>
            </a:pPr>
            <a:r>
              <a:rPr lang="bs-Latn-BA" altLang="hr-HR" sz="3600" b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Testing of  models of structures: </a:t>
            </a:r>
            <a:r>
              <a:rPr lang="bs-Latn-BA" altLang="hr-HR" sz="3600" i="1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case studies (models, measurements, data processing, data aquisitions)   </a:t>
            </a:r>
            <a:endParaRPr lang="bs-Latn-BA" altLang="hr-HR" sz="3600" b="1" dirty="0" smtClean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>
              <a:buSzPts val="3600"/>
            </a:pPr>
            <a:endParaRPr lang="hr-BA" sz="3600" dirty="0" smtClean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58" t="30781" r="54198" b="48792"/>
          <a:stretch>
            <a:fillRect/>
          </a:stretch>
        </p:blipFill>
        <p:spPr bwMode="auto">
          <a:xfrm>
            <a:off x="11515090" y="8047990"/>
            <a:ext cx="5755640" cy="461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Placeholder 3"/>
          <p:cNvPicPr>
            <a:picLocks noGrp="1" noChangeAspect="1"/>
          </p:cNvPicPr>
          <p:nvPr>
            <p:ph type="pic" idx="2"/>
          </p:nvPr>
        </p:nvPicPr>
        <p:blipFill rotWithShape="1">
          <a:blip r:embed="rId8"/>
          <a:srcRect l="68908" t="26586" r="18471" b="19899"/>
          <a:stretch>
            <a:fillRect/>
          </a:stretch>
        </p:blipFill>
        <p:spPr bwMode="auto">
          <a:xfrm>
            <a:off x="11006455" y="13383260"/>
            <a:ext cx="6374765" cy="7162165"/>
          </a:xfrm>
          <a:prstGeom prst="rect">
            <a:avLst/>
          </a:prstGeom>
          <a:ln>
            <a:noFill/>
          </a:ln>
        </p:spPr>
      </p:pic>
      <p:sp>
        <p:nvSpPr>
          <p:cNvPr id="5" name="Google Shape;107;gef0e065473_0_0"/>
          <p:cNvSpPr txBox="1"/>
          <p:nvPr/>
        </p:nvSpPr>
        <p:spPr>
          <a:xfrm>
            <a:off x="11404600" y="12658725"/>
            <a:ext cx="5976620" cy="58229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indent="0">
              <a:buNone/>
            </a:pPr>
            <a:r>
              <a:rPr lang="bs-Latn-BA" sz="320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PPT Test Chamber</a:t>
            </a:r>
          </a:p>
        </p:txBody>
      </p:sp>
      <p:sp>
        <p:nvSpPr>
          <p:cNvPr id="6" name="Google Shape;107;gef0e065473_0_0"/>
          <p:cNvSpPr txBox="1"/>
          <p:nvPr/>
        </p:nvSpPr>
        <p:spPr>
          <a:xfrm>
            <a:off x="10896600" y="20545425"/>
            <a:ext cx="6374130" cy="156718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indent="0">
              <a:buNone/>
            </a:pPr>
            <a:r>
              <a:rPr lang="bs-Latn-BA" sz="320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Testing model of frame with parts treated by chloride (PPT) and additional textile reinforcement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</Words>
  <Application>Microsoft Office PowerPoint</Application>
  <PresentationFormat>Custom</PresentationFormat>
  <Paragraphs>17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17</cp:revision>
  <dcterms:created xsi:type="dcterms:W3CDTF">2014-08-19T10:20:00Z</dcterms:created>
  <dcterms:modified xsi:type="dcterms:W3CDTF">2021-10-12T10:24:05Z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5B9C1D637E2E43D0AF4F8A57F0F2F13C</vt:lpwstr>
  </property>
  <property fmtid="{D5CDD505-2E9C-101B-9397-08002B2CF9AE}" pid="3" name="KSOProductBuildVer">
    <vt:lpwstr>1033-11.2.0.10258</vt:lpwstr>
  </property>
</Properties>
</file>