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</p:sldIdLst>
  <p:sldSz cx="18002250" cy="25203150"/>
  <p:notesSz cx="6858000" cy="9144000"/>
  <p:defaultTextStyle>
    <a:defPPr>
      <a:defRPr lang="en-US"/>
    </a:defPPr>
    <a:lvl1pPr marL="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1pPr>
    <a:lvl2pPr marL="123380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2pPr>
    <a:lvl3pPr marL="246824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3pPr>
    <a:lvl4pPr marL="370205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4pPr>
    <a:lvl5pPr marL="493649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5pPr>
    <a:lvl6pPr marL="617029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6pPr>
    <a:lvl7pPr marL="740473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7pPr>
    <a:lvl8pPr marL="863854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8pPr>
    <a:lvl9pPr marL="987298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9A9"/>
    <a:srgbClr val="E5B4B2"/>
    <a:srgbClr val="DEDEDE"/>
    <a:srgbClr val="EAEAEA"/>
    <a:srgbClr val="FF9933"/>
    <a:srgbClr val="FFA74F"/>
    <a:srgbClr val="FFD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6"/>
    <p:restoredTop sz="95728" autoAdjust="0"/>
  </p:normalViewPr>
  <p:slideViewPr>
    <p:cSldViewPr>
      <p:cViewPr>
        <p:scale>
          <a:sx n="34" d="100"/>
          <a:sy n="34" d="100"/>
        </p:scale>
        <p:origin x="-2628" y="6"/>
      </p:cViewPr>
      <p:guideLst>
        <p:guide orient="horz" pos="7921"/>
        <p:guide pos="56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69" y="7829329"/>
            <a:ext cx="15301913" cy="540234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8" y="14281785"/>
            <a:ext cx="12601575" cy="644080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33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65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98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931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164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97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63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863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51632" y="1009297"/>
            <a:ext cx="4050506" cy="215043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1009297"/>
            <a:ext cx="11851481" cy="215043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053" y="16195370"/>
            <a:ext cx="15301913" cy="5005626"/>
          </a:xfrm>
        </p:spPr>
        <p:txBody>
          <a:bodyPr anchor="t"/>
          <a:lstStyle>
            <a:lvl1pPr algn="l">
              <a:defRPr sz="108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053" y="10682180"/>
            <a:ext cx="15301913" cy="5513187"/>
          </a:xfrm>
        </p:spPr>
        <p:txBody>
          <a:bodyPr anchor="b"/>
          <a:lstStyle>
            <a:lvl1pPr marL="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1pPr>
            <a:lvl2pPr marL="1233170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2pPr>
            <a:lvl3pPr marL="2465705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69887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4pPr>
            <a:lvl5pPr marL="493141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5pPr>
            <a:lvl6pPr marL="616458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6pPr>
            <a:lvl7pPr marL="739711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7pPr>
            <a:lvl8pPr marL="863028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8pPr>
            <a:lvl9pPr marL="986345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2" y="5880748"/>
            <a:ext cx="7950994" cy="16632914"/>
          </a:xfrm>
        </p:spPr>
        <p:txBody>
          <a:bodyPr/>
          <a:lstStyle>
            <a:lvl1pPr>
              <a:defRPr sz="7600"/>
            </a:lvl1pPr>
            <a:lvl2pPr>
              <a:defRPr sz="6400"/>
            </a:lvl2pPr>
            <a:lvl3pPr>
              <a:defRPr sz="54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51144" y="5880748"/>
            <a:ext cx="7950994" cy="16632914"/>
          </a:xfrm>
        </p:spPr>
        <p:txBody>
          <a:bodyPr/>
          <a:lstStyle>
            <a:lvl1pPr>
              <a:defRPr sz="7600"/>
            </a:lvl1pPr>
            <a:lvl2pPr>
              <a:defRPr sz="6400"/>
            </a:lvl2pPr>
            <a:lvl3pPr>
              <a:defRPr sz="54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33170" indent="0">
              <a:buNone/>
              <a:defRPr sz="5400" b="1"/>
            </a:lvl2pPr>
            <a:lvl3pPr marL="2465705" indent="0">
              <a:buNone/>
              <a:defRPr sz="4900" b="1"/>
            </a:lvl3pPr>
            <a:lvl4pPr marL="3698875" indent="0">
              <a:buNone/>
              <a:defRPr sz="4300" b="1"/>
            </a:lvl4pPr>
            <a:lvl5pPr marL="4931410" indent="0">
              <a:buNone/>
              <a:defRPr sz="4300" b="1"/>
            </a:lvl5pPr>
            <a:lvl6pPr marL="6164580" indent="0">
              <a:buNone/>
              <a:defRPr sz="4300" b="1"/>
            </a:lvl6pPr>
            <a:lvl7pPr marL="7397115" indent="0">
              <a:buNone/>
              <a:defRPr sz="4300" b="1"/>
            </a:lvl7pPr>
            <a:lvl8pPr marL="8630285" indent="0">
              <a:buNone/>
              <a:defRPr sz="4300" b="1"/>
            </a:lvl8pPr>
            <a:lvl9pPr marL="9863455" indent="0">
              <a:buNone/>
              <a:defRPr sz="4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0113" y="7992666"/>
            <a:ext cx="7954120" cy="14520983"/>
          </a:xfrm>
        </p:spPr>
        <p:txBody>
          <a:bodyPr/>
          <a:lstStyle>
            <a:lvl1pPr>
              <a:defRPr sz="6400"/>
            </a:lvl1pPr>
            <a:lvl2pPr>
              <a:defRPr sz="5400"/>
            </a:lvl2pPr>
            <a:lvl3pPr>
              <a:defRPr sz="49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44902" y="5641541"/>
            <a:ext cx="7957245" cy="2351125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33170" indent="0">
              <a:buNone/>
              <a:defRPr sz="5400" b="1"/>
            </a:lvl2pPr>
            <a:lvl3pPr marL="2465705" indent="0">
              <a:buNone/>
              <a:defRPr sz="4900" b="1"/>
            </a:lvl3pPr>
            <a:lvl4pPr marL="3698875" indent="0">
              <a:buNone/>
              <a:defRPr sz="4300" b="1"/>
            </a:lvl4pPr>
            <a:lvl5pPr marL="4931410" indent="0">
              <a:buNone/>
              <a:defRPr sz="4300" b="1"/>
            </a:lvl5pPr>
            <a:lvl6pPr marL="6164580" indent="0">
              <a:buNone/>
              <a:defRPr sz="4300" b="1"/>
            </a:lvl6pPr>
            <a:lvl7pPr marL="7397115" indent="0">
              <a:buNone/>
              <a:defRPr sz="4300" b="1"/>
            </a:lvl7pPr>
            <a:lvl8pPr marL="8630285" indent="0">
              <a:buNone/>
              <a:defRPr sz="4300" b="1"/>
            </a:lvl8pPr>
            <a:lvl9pPr marL="9863455" indent="0">
              <a:buNone/>
              <a:defRPr sz="4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44902" y="7992666"/>
            <a:ext cx="7957245" cy="14520983"/>
          </a:xfrm>
        </p:spPr>
        <p:txBody>
          <a:bodyPr/>
          <a:lstStyle>
            <a:lvl1pPr>
              <a:defRPr sz="6400"/>
            </a:lvl1pPr>
            <a:lvl2pPr>
              <a:defRPr sz="5400"/>
            </a:lvl2pPr>
            <a:lvl3pPr>
              <a:defRPr sz="49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8380" y="1003475"/>
            <a:ext cx="10063758" cy="21510190"/>
          </a:xfrm>
        </p:spPr>
        <p:txBody>
          <a:bodyPr/>
          <a:lstStyle>
            <a:lvl1pPr>
              <a:defRPr sz="8600"/>
            </a:lvl1pPr>
            <a:lvl2pPr>
              <a:defRPr sz="7600"/>
            </a:lvl2pPr>
            <a:lvl3pPr>
              <a:defRPr sz="64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21" y="5274009"/>
            <a:ext cx="5922616" cy="17239657"/>
          </a:xfrm>
        </p:spPr>
        <p:txBody>
          <a:bodyPr/>
          <a:lstStyle>
            <a:lvl1pPr marL="0" indent="0">
              <a:buNone/>
              <a:defRPr sz="3700"/>
            </a:lvl1pPr>
            <a:lvl2pPr marL="1233170" indent="0">
              <a:buNone/>
              <a:defRPr sz="3200"/>
            </a:lvl2pPr>
            <a:lvl3pPr marL="2465705" indent="0">
              <a:buNone/>
              <a:defRPr sz="2700"/>
            </a:lvl3pPr>
            <a:lvl4pPr marL="3698875" indent="0">
              <a:buNone/>
              <a:defRPr sz="2400"/>
            </a:lvl4pPr>
            <a:lvl5pPr marL="4931410" indent="0">
              <a:buNone/>
              <a:defRPr sz="2400"/>
            </a:lvl5pPr>
            <a:lvl6pPr marL="6164580" indent="0">
              <a:buNone/>
              <a:defRPr sz="2400"/>
            </a:lvl6pPr>
            <a:lvl7pPr marL="7397115" indent="0">
              <a:buNone/>
              <a:defRPr sz="2400"/>
            </a:lvl7pPr>
            <a:lvl8pPr marL="8630285" indent="0">
              <a:buNone/>
              <a:defRPr sz="2400"/>
            </a:lvl8pPr>
            <a:lvl9pPr marL="9863455" indent="0">
              <a:buNone/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28567" y="2251948"/>
            <a:ext cx="10801350" cy="15121890"/>
          </a:xfrm>
        </p:spPr>
        <p:txBody>
          <a:bodyPr/>
          <a:lstStyle>
            <a:lvl1pPr marL="0" indent="0">
              <a:buNone/>
              <a:defRPr sz="8600"/>
            </a:lvl1pPr>
            <a:lvl2pPr marL="1233170" indent="0">
              <a:buNone/>
              <a:defRPr sz="7600"/>
            </a:lvl2pPr>
            <a:lvl3pPr marL="2465705" indent="0">
              <a:buNone/>
              <a:defRPr sz="6400"/>
            </a:lvl3pPr>
            <a:lvl4pPr marL="3698875" indent="0">
              <a:buNone/>
              <a:defRPr sz="5400"/>
            </a:lvl4pPr>
            <a:lvl5pPr marL="4931410" indent="0">
              <a:buNone/>
              <a:defRPr sz="5400"/>
            </a:lvl5pPr>
            <a:lvl6pPr marL="6164580" indent="0">
              <a:buNone/>
              <a:defRPr sz="5400"/>
            </a:lvl6pPr>
            <a:lvl7pPr marL="7397115" indent="0">
              <a:buNone/>
              <a:defRPr sz="5400"/>
            </a:lvl7pPr>
            <a:lvl8pPr marL="8630285" indent="0">
              <a:buNone/>
              <a:defRPr sz="5400"/>
            </a:lvl8pPr>
            <a:lvl9pPr marL="9863455" indent="0">
              <a:buNone/>
              <a:defRPr sz="54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8567" y="19724967"/>
            <a:ext cx="10801350" cy="2957868"/>
          </a:xfrm>
        </p:spPr>
        <p:txBody>
          <a:bodyPr/>
          <a:lstStyle>
            <a:lvl1pPr marL="0" indent="0">
              <a:buNone/>
              <a:defRPr sz="3700"/>
            </a:lvl1pPr>
            <a:lvl2pPr marL="1233170" indent="0">
              <a:buNone/>
              <a:defRPr sz="3200"/>
            </a:lvl2pPr>
            <a:lvl3pPr marL="2465705" indent="0">
              <a:buNone/>
              <a:defRPr sz="2700"/>
            </a:lvl3pPr>
            <a:lvl4pPr marL="3698875" indent="0">
              <a:buNone/>
              <a:defRPr sz="2400"/>
            </a:lvl4pPr>
            <a:lvl5pPr marL="4931410" indent="0">
              <a:buNone/>
              <a:defRPr sz="2400"/>
            </a:lvl5pPr>
            <a:lvl6pPr marL="6164580" indent="0">
              <a:buNone/>
              <a:defRPr sz="2400"/>
            </a:lvl6pPr>
            <a:lvl7pPr marL="7397115" indent="0">
              <a:buNone/>
              <a:defRPr sz="2400"/>
            </a:lvl7pPr>
            <a:lvl8pPr marL="8630285" indent="0">
              <a:buNone/>
              <a:defRPr sz="2400"/>
            </a:lvl8pPr>
            <a:lvl9pPr marL="9863455" indent="0">
              <a:buNone/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1009295"/>
            <a:ext cx="16202025" cy="4200525"/>
          </a:xfrm>
          <a:prstGeom prst="rect">
            <a:avLst/>
          </a:prstGeom>
        </p:spPr>
        <p:txBody>
          <a:bodyPr vert="horz" lIns="246575" tIns="123288" rIns="246575" bIns="12328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5880748"/>
            <a:ext cx="16202025" cy="16632914"/>
          </a:xfrm>
          <a:prstGeom prst="rect">
            <a:avLst/>
          </a:prstGeom>
        </p:spPr>
        <p:txBody>
          <a:bodyPr vert="horz" lIns="246575" tIns="123288" rIns="246575" bIns="12328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4527-1F5C-416B-9BA8-A855411903A1}" type="datetimeFigureOut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4D5AC-4D76-4440-A8CD-5CF36D3381F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65705" rtl="0" eaLnBrk="1" latinLnBrk="0" hangingPunct="1">
        <a:spcBef>
          <a:spcPct val="0"/>
        </a:spcBef>
        <a:buNone/>
        <a:defRPr sz="1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4560" indent="-924560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3425" indent="-770255" algn="l" defTabSz="2465705" rtl="0" eaLnBrk="1" latinLnBrk="0" hangingPunct="1">
        <a:spcBef>
          <a:spcPct val="20000"/>
        </a:spcBef>
        <a:buFont typeface="Arial" panose="020B0604020202020204" pitchFamily="34" charset="0"/>
        <a:buChar char="–"/>
        <a:defRPr sz="7600" kern="1200">
          <a:solidFill>
            <a:schemeClr val="tx1"/>
          </a:solidFill>
          <a:latin typeface="+mn-lt"/>
          <a:ea typeface="+mn-ea"/>
          <a:cs typeface="+mn-cs"/>
        </a:defRPr>
      </a:lvl2pPr>
      <a:lvl3pPr marL="308229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31546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–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799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»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8116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1370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4687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7940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1pPr>
      <a:lvl2pPr marL="123317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246570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3pPr>
      <a:lvl4pPr marL="369887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4pPr>
      <a:lvl5pPr marL="493141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5pPr>
      <a:lvl6pPr marL="616458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6pPr>
      <a:lvl7pPr marL="739711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7pPr>
      <a:lvl8pPr marL="863028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8pPr>
      <a:lvl9pPr marL="986345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mailto:Chuyen.Nguyen@uni-kassel.d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>
          <a:xfrm>
            <a:off x="369777" y="1483315"/>
            <a:ext cx="17294871" cy="20490859"/>
            <a:chOff x="378037" y="402431"/>
            <a:chExt cx="20758421" cy="27772957"/>
          </a:xfrm>
        </p:grpSpPr>
        <p:sp>
          <p:nvSpPr>
            <p:cNvPr id="4" name="Rectangle 3"/>
            <p:cNvSpPr/>
            <p:nvPr/>
          </p:nvSpPr>
          <p:spPr>
            <a:xfrm>
              <a:off x="4035679" y="402431"/>
              <a:ext cx="12462831" cy="3657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4500" b="1" baseline="30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</a:t>
              </a:r>
              <a:r>
                <a:rPr 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bs-Latn-BA" alt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ERASMUS+ MATCHMAKING EVENT</a:t>
              </a:r>
              <a:endParaRPr lang="en-US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Tuzla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Oktobre 20th,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20</a:t>
              </a:r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378037" y="4309462"/>
              <a:ext cx="20680682" cy="3630865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182880" rIns="274320" bIns="182880" rtlCol="0" anchor="ctr" anchorCtr="0"/>
            <a:lstStyle/>
            <a:p>
              <a:pPr>
                <a:spcAft>
                  <a:spcPts val="600"/>
                </a:spcAft>
              </a:pPr>
              <a:r>
                <a:rPr lang="en-GB" sz="4800" dirty="0">
                  <a:solidFill>
                    <a:schemeClr val="tx1"/>
                  </a:solidFill>
                </a:rPr>
                <a:t>Ing. Chuyen Nguyen</a:t>
              </a:r>
            </a:p>
            <a:p>
              <a:r>
                <a:rPr lang="en-GB" sz="3600" dirty="0">
                  <a:solidFill>
                    <a:schemeClr val="tx1"/>
                  </a:solidFill>
                </a:rPr>
                <a:t>Steel- &amp; Composite Structures, Dept. for Civil &amp; Environmental Engineering</a:t>
              </a:r>
            </a:p>
            <a:p>
              <a:r>
                <a:rPr lang="en-GB" sz="3600" dirty="0">
                  <a:solidFill>
                    <a:schemeClr val="tx1"/>
                  </a:solidFill>
                  <a:hlinkClick r:id="rId2"/>
                </a:rPr>
                <a:t>chuyen.Nguyen@uni-kassel.de</a:t>
              </a:r>
              <a:r>
                <a:rPr lang="en-GB" sz="3600" dirty="0">
                  <a:solidFill>
                    <a:schemeClr val="tx1"/>
                  </a:solidFill>
                </a:rPr>
                <a:t> , +49 561 804 2666</a:t>
              </a:r>
            </a:p>
            <a:p>
              <a:pPr algn="ctr">
                <a:lnSpc>
                  <a:spcPts val="3375"/>
                </a:lnSpc>
                <a:spcBef>
                  <a:spcPts val="450"/>
                </a:spcBef>
                <a:spcAft>
                  <a:spcPts val="450"/>
                </a:spcAft>
              </a:pPr>
              <a:r>
                <a:rPr lang="hr-BA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71017" y="9198769"/>
              <a:ext cx="20665441" cy="18976619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91440" rIns="274320" bIns="91440" rtlCol="0" anchor="ctr"/>
            <a:lstStyle/>
            <a:p>
              <a:pPr algn="ctr" hangingPunct="0">
                <a:lnSpc>
                  <a:spcPts val="3375"/>
                </a:lnSpc>
                <a:spcBef>
                  <a:spcPts val="450"/>
                </a:spcBef>
                <a:spcAft>
                  <a:spcPts val="450"/>
                </a:spcAft>
              </a:pPr>
              <a:endParaRPr lang="bs-Latn-BA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6133" y="22174701"/>
            <a:ext cx="5586768" cy="159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Content Placeholder -2147482624" descr="MemoUNTZ"/>
          <p:cNvPicPr>
            <a:picLocks noGrp="1" noChangeAspect="1"/>
          </p:cNvPicPr>
          <p:nvPr>
            <p:ph idx="1"/>
          </p:nvPr>
        </p:nvPicPr>
        <p:blipFill>
          <a:blip r:embed="rId4"/>
          <a:srcRect l="42637" r="44486"/>
          <a:stretch>
            <a:fillRect/>
          </a:stretch>
        </p:blipFill>
        <p:spPr>
          <a:xfrm>
            <a:off x="388190" y="329763"/>
            <a:ext cx="2604135" cy="2541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47243" y="7836641"/>
            <a:ext cx="10792441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4800" dirty="0"/>
              <a:t>Areas of Interest in Research:</a:t>
            </a:r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Protection of ancient structures against earthquakes: </a:t>
            </a:r>
            <a:r>
              <a:rPr lang="en-GB" sz="3600" dirty="0"/>
              <a:t>Experimental investigations, development of numerical models focused on contact mechanics</a:t>
            </a:r>
          </a:p>
          <a:p>
            <a:pPr marL="914400" indent="-9144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Experiment: </a:t>
            </a:r>
            <a:r>
              <a:rPr lang="en-GB" sz="3600" dirty="0"/>
              <a:t>Design and development the system to control 6 DOFs table base on </a:t>
            </a:r>
            <a:r>
              <a:rPr lang="en-GB" sz="3600"/>
              <a:t>Stewart Platform</a:t>
            </a:r>
            <a:endParaRPr lang="en-GB" sz="3600" dirty="0"/>
          </a:p>
          <a:p>
            <a:pPr marL="914400" indent="-9144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Numerical modelling: </a:t>
            </a:r>
            <a:r>
              <a:rPr lang="en-GB" sz="3600" dirty="0"/>
              <a:t>FEM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56A8EF6-19B6-41A2-9087-081C12D2363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30" t="7222" r="9214" b="113"/>
          <a:stretch/>
        </p:blipFill>
        <p:spPr>
          <a:xfrm>
            <a:off x="11239684" y="9306426"/>
            <a:ext cx="6068848" cy="801954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9FAB6B1-2931-457A-827D-53EC36061E9A}"/>
              </a:ext>
            </a:extLst>
          </p:cNvPr>
          <p:cNvSpPr/>
          <p:nvPr/>
        </p:nvSpPr>
        <p:spPr>
          <a:xfrm>
            <a:off x="11578453" y="7971502"/>
            <a:ext cx="573007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3600" dirty="0"/>
              <a:t>Test on 1:3 scale column </a:t>
            </a:r>
          </a:p>
          <a:p>
            <a:pPr>
              <a:spcAft>
                <a:spcPts val="600"/>
              </a:spcAft>
            </a:pPr>
            <a:r>
              <a:rPr lang="en-GB" sz="3600" dirty="0"/>
              <a:t>in University of Kassel</a:t>
            </a:r>
            <a:endParaRPr lang="en-GB" sz="4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25E4806-DBA9-412B-8173-3B295D11DB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39684" y="17745094"/>
            <a:ext cx="3629884" cy="37903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BDBFEFC8-6E84-463B-9184-D61F8EAEA505}"/>
              </a:ext>
            </a:extLst>
          </p:cNvPr>
          <p:cNvSpPr/>
          <p:nvPr/>
        </p:nvSpPr>
        <p:spPr>
          <a:xfrm>
            <a:off x="15097574" y="17861652"/>
            <a:ext cx="30003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3600" dirty="0"/>
              <a:t>Stone drum rocking, numerical models</a:t>
            </a:r>
            <a:endParaRPr lang="en-GB" sz="40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76D283E-8F7A-4EA1-A509-58945BA7722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4233" t="15005" r="3854"/>
          <a:stretch/>
        </p:blipFill>
        <p:spPr>
          <a:xfrm>
            <a:off x="2285916" y="14667891"/>
            <a:ext cx="7702140" cy="439276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5F682D41-95A6-4269-9C9A-DA3FA7A6DB06}"/>
              </a:ext>
            </a:extLst>
          </p:cNvPr>
          <p:cNvSpPr/>
          <p:nvPr/>
        </p:nvSpPr>
        <p:spPr>
          <a:xfrm>
            <a:off x="3196613" y="19517330"/>
            <a:ext cx="70060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/>
              <a:t>1.5x1.7m steel table, 6x250kN hydraulic cylinders, developing control software and devices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</TotalTime>
  <Words>108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Windows User</cp:lastModifiedBy>
  <cp:revision>45</cp:revision>
  <dcterms:created xsi:type="dcterms:W3CDTF">2014-08-19T10:20:00Z</dcterms:created>
  <dcterms:modified xsi:type="dcterms:W3CDTF">2021-10-12T10:37:14Z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