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7" r:id="rId3"/>
  </p:sldIdLst>
  <p:sldSz cx="18002250" cy="2520315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6" d="100"/>
          <a:sy n="26" d="100"/>
        </p:scale>
        <p:origin x="2362" y="34"/>
      </p:cViewPr>
      <p:guideLst>
        <p:guide orient="horz" pos="7921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f0e0654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7" name="Google Shape;97;gef0e0654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685800"/>
            <a:ext cx="2447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Title and Vertical Text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684668" y="6096193"/>
            <a:ext cx="16632915" cy="162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Vertical Title and Text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324707" y="9736221"/>
            <a:ext cx="21504354" cy="4050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3926324" y="5835734"/>
            <a:ext cx="21504354" cy="11851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350169" y="7829329"/>
            <a:ext cx="15301912" cy="54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2700338" y="14281784"/>
            <a:ext cx="12601574" cy="644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ctr">
              <a:spcBef>
                <a:spcPts val="1720"/>
              </a:spcBef>
              <a:spcAft>
                <a:spcPts val="0"/>
              </a:spcAft>
              <a:buClr>
                <a:srgbClr val="888888"/>
              </a:buClr>
              <a:buSzPts val="8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1520"/>
              </a:spcBef>
              <a:spcAft>
                <a:spcPts val="0"/>
              </a:spcAft>
              <a:buClr>
                <a:srgbClr val="888888"/>
              </a:buClr>
              <a:buSzPts val="7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28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422053" y="16195370"/>
            <a:ext cx="15301912" cy="500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Calibri" panose="020F0502020204030204"/>
              <a:buNone/>
              <a:defRPr sz="108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422053" y="10682180"/>
            <a:ext cx="15301912" cy="55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080"/>
              </a:spcBef>
              <a:spcAft>
                <a:spcPts val="0"/>
              </a:spcAft>
              <a:buClr>
                <a:srgbClr val="888888"/>
              </a:buClr>
              <a:buSzPts val="5400"/>
              <a:buNone/>
              <a:defRPr sz="54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980"/>
              </a:spcBef>
              <a:spcAft>
                <a:spcPts val="0"/>
              </a:spcAft>
              <a:buClr>
                <a:srgbClr val="888888"/>
              </a:buClr>
              <a:buSzPts val="4900"/>
              <a:buNone/>
              <a:defRPr sz="4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 sz="43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Two Content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900112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/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9151144" y="5880748"/>
            <a:ext cx="795099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•"/>
              <a:defRPr sz="7600"/>
            </a:lvl1pPr>
            <a:lvl2pPr marL="914400" lvl="1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–"/>
              <a:defRPr sz="6400"/>
            </a:lvl2pPr>
            <a:lvl3pPr marL="1371600" lvl="2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3pPr>
            <a:lvl4pPr marL="1828800" lvl="3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–"/>
              <a:defRPr sz="4900"/>
            </a:lvl4pPr>
            <a:lvl5pPr marL="2286000" lvl="4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»"/>
              <a:defRPr sz="4900"/>
            </a:lvl5pPr>
            <a:lvl6pPr marL="2743200" lvl="5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6pPr>
            <a:lvl7pPr marL="3200400" lvl="6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7pPr>
            <a:lvl8pPr marL="3657600" lvl="7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8pPr>
            <a:lvl9pPr marL="4114800" lvl="8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9pPr>
          </a:lstStyle>
          <a:p/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Comparison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900113" y="5641541"/>
            <a:ext cx="7954120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/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00113" y="7992666"/>
            <a:ext cx="7954120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/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9144902" y="5641541"/>
            <a:ext cx="7957245" cy="235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marL="457200" lvl="0" indent="-2286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 b="1"/>
            </a:lvl1pPr>
            <a:lvl2pPr marL="914400" lvl="1" indent="-2286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2pPr>
            <a:lvl3pPr marL="1371600" lvl="2" indent="-22860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 b="1"/>
            </a:lvl3pPr>
            <a:lvl4pPr marL="1828800" lvl="3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4pPr>
            <a:lvl5pPr marL="2286000" lvl="4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5pPr>
            <a:lvl6pPr marL="2743200" lvl="5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6pPr>
            <a:lvl7pPr marL="3200400" lvl="6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7pPr>
            <a:lvl8pPr marL="3657600" lvl="7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8pPr>
            <a:lvl9pPr marL="4114800" lvl="8" indent="-22860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 sz="4300" b="1"/>
            </a:lvl9pPr>
          </a:lstStyle>
          <a:p/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9144902" y="7992666"/>
            <a:ext cx="7957245" cy="14520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1pPr>
            <a:lvl2pPr marL="914400" lvl="1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2pPr>
            <a:lvl3pPr marL="1371600" lvl="2" indent="-539750" algn="l">
              <a:spcBef>
                <a:spcPts val="980"/>
              </a:spcBef>
              <a:spcAft>
                <a:spcPts val="0"/>
              </a:spcAft>
              <a:buClr>
                <a:schemeClr val="dk1"/>
              </a:buClr>
              <a:buSzPts val="4900"/>
              <a:buChar char="•"/>
              <a:defRPr sz="4900"/>
            </a:lvl3pPr>
            <a:lvl4pPr marL="1828800" lvl="3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–"/>
              <a:defRPr sz="4300"/>
            </a:lvl4pPr>
            <a:lvl5pPr marL="2286000" lvl="4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»"/>
              <a:defRPr sz="4300"/>
            </a:lvl5pPr>
            <a:lvl6pPr marL="2743200" lvl="5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6pPr>
            <a:lvl7pPr marL="3200400" lvl="6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7pPr>
            <a:lvl8pPr marL="3657600" lvl="7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8pPr>
            <a:lvl9pPr marL="4114800" lvl="8" indent="-501650" algn="l"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9pPr>
          </a:lstStyle>
          <a:p/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Content with Caption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900121" y="1003459"/>
            <a:ext cx="5922616" cy="42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038380" y="1003475"/>
            <a:ext cx="10063758" cy="2151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774700" algn="l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Char char="•"/>
              <a:defRPr sz="8600"/>
            </a:lvl1pPr>
            <a:lvl2pPr marL="914400" lvl="1" indent="-711200" algn="l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Char char="–"/>
              <a:defRPr sz="7600"/>
            </a:lvl2pPr>
            <a:lvl3pPr marL="1371600" lvl="2" indent="-6350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3pPr>
            <a:lvl4pPr marL="1828800" lvl="3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–"/>
              <a:defRPr sz="5400"/>
            </a:lvl4pPr>
            <a:lvl5pPr marL="2286000" lvl="4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»"/>
              <a:defRPr sz="5400"/>
            </a:lvl5pPr>
            <a:lvl6pPr marL="2743200" lvl="5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6pPr>
            <a:lvl7pPr marL="3200400" lvl="6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7pPr>
            <a:lvl8pPr marL="3657600" lvl="7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8pPr>
            <a:lvl9pPr marL="4114800" lvl="8" indent="-571500" algn="l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 sz="5400"/>
            </a:lvl9pPr>
          </a:lstStyle>
          <a:p/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900121" y="5274009"/>
            <a:ext cx="5922616" cy="17239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Picture with Caption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528567" y="17642205"/>
            <a:ext cx="10801350" cy="208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 panose="020F0502020204030204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3528567" y="2251948"/>
            <a:ext cx="10801350" cy="1512189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528567" y="19724967"/>
            <a:ext cx="10801350" cy="2957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lvl="0" indent="-228600" algn="l"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/>
            </a:lvl1pPr>
            <a:lvl2pPr marL="914400" lvl="1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marL="1828800" lvl="3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marL="2286000" lvl="4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marL="2743200" lvl="5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marL="3200400" lvl="6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marL="3657600" lvl="7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marL="4114800" lvl="8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900113" y="1009295"/>
            <a:ext cx="16202024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0"/>
              <a:buFont typeface="Calibri" panose="020F0502020204030204"/>
              <a:buNone/>
              <a:defRPr sz="1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900113" y="5880748"/>
            <a:ext cx="16202024" cy="16632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t" anchorCtr="0">
            <a:normAutofit/>
          </a:bodyPr>
          <a:lstStyle>
            <a:lvl1pPr marL="457200" marR="0" lvl="0" indent="-774700" algn="l" rtl="0">
              <a:spcBef>
                <a:spcPts val="172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 panose="020B0604020202020204"/>
              <a:buChar char="•"/>
              <a:defRPr sz="8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711200" algn="l" rtl="0">
              <a:spcBef>
                <a:spcPts val="1520"/>
              </a:spcBef>
              <a:spcAft>
                <a:spcPts val="0"/>
              </a:spcAft>
              <a:buClr>
                <a:schemeClr val="dk1"/>
              </a:buClr>
              <a:buSzPts val="7600"/>
              <a:buFont typeface="Arial" panose="020B0604020202020204"/>
              <a:buChar char="–"/>
              <a:defRPr sz="7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635000" algn="l" rtl="0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 panose="020B0604020202020204"/>
              <a:buChar char="•"/>
              <a:defRPr sz="6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–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»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5715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 panose="020B0604020202020204"/>
              <a:buChar char="•"/>
              <a:defRPr sz="5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9001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6150769" y="23359589"/>
            <a:ext cx="5700712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2901613" y="23359589"/>
            <a:ext cx="4200525" cy="1341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6575" tIns="123275" rIns="246575" bIns="123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6.jpeg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hyperlink" Target="mailto:kenan.mandzic@untz.b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9" name="Google Shape;99;gef0e065473_0_0"/>
          <p:cNvGrpSpPr/>
          <p:nvPr/>
        </p:nvGrpSpPr>
        <p:grpSpPr>
          <a:xfrm>
            <a:off x="109973" y="1034961"/>
            <a:ext cx="17553514" cy="21902070"/>
            <a:chOff x="471017" y="51704"/>
            <a:chExt cx="20665500" cy="28123565"/>
          </a:xfrm>
        </p:grpSpPr>
        <p:sp>
          <p:nvSpPr>
            <p:cNvPr id="100" name="Google Shape;100;gef0e065473_0_0"/>
            <p:cNvSpPr/>
            <p:nvPr/>
          </p:nvSpPr>
          <p:spPr>
            <a:xfrm>
              <a:off x="4061296" y="51704"/>
              <a:ext cx="12462900" cy="3657600"/>
            </a:xfrm>
            <a:prstGeom prst="rect">
              <a:avLst/>
            </a:prstGeom>
            <a:solidFill>
              <a:srgbClr val="8CB3E3"/>
            </a:solidFill>
            <a:ln w="25400" cap="flat" cmpd="sng">
              <a:solidFill>
                <a:srgbClr val="71884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1</a:t>
              </a:r>
              <a:r>
                <a:rPr lang="en-GB" sz="4500" b="1" i="0" u="none" strike="noStrike" cap="none" baseline="30000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ST</a:t>
              </a:r>
              <a:r>
                <a:rPr lang="en-GB" sz="4500" b="1" i="0" u="none" strike="noStrike" cap="none" dirty="0">
                  <a:solidFill>
                    <a:schemeClr val="dk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ERASMUS+ MATCHMAKING EVENT</a:t>
              </a:r>
              <a:endParaRPr sz="4800" b="1" i="0" u="none" strike="noStrike" cap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Tuzla, October 20</a:t>
              </a:r>
              <a:r>
                <a:rPr lang="en-GB" sz="4000" b="0" i="0" u="none" strike="noStrike" cap="none" baseline="300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th</a:t>
              </a:r>
              <a:r>
                <a:rPr lang="en-GB" sz="4000" b="0" i="0" u="none" strike="noStrike" cap="none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, 2021 </a:t>
              </a:r>
              <a:endParaRPr lang="hr-BA" sz="40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" name="Google Shape;101;gef0e065473_0_0"/>
            <p:cNvSpPr/>
            <p:nvPr/>
          </p:nvSpPr>
          <p:spPr>
            <a:xfrm>
              <a:off x="471017" y="4309722"/>
              <a:ext cx="20665500" cy="4889047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182875" rIns="274300" bIns="1828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bs-Latn-BA" alt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r>
                <a:rPr lang="bs-Latn-BA" altLang="en-GB" sz="48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Dr sc. Dipl.ing. Kenan Mandžic, full professor, Dr sc. Dipl.ing. Adnan Ibrahimović, full professor </a:t>
              </a:r>
              <a:endParaRPr lang="bs-Latn-BA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Faculty</a:t>
              </a:r>
              <a:r>
                <a:rPr lang="bs-Latn-BA" altLang="en-GB" sz="3600" b="0" i="0" u="none" strike="noStrike" cap="none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of Mining, Geology and Civil Engineering</a:t>
              </a:r>
              <a:r>
                <a:rPr 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 Department</a:t>
              </a: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for Mechanics, Geomechanics and Geotechnics</a:t>
              </a:r>
              <a:endParaRPr lang="en-GB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  <a:hlinkClick r:id="rId1"/>
                </a:rPr>
                <a:t>kenan.mandzic@untz.ba</a:t>
              </a:r>
              <a:r>
                <a:rPr 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,</a:t>
              </a:r>
              <a:r>
                <a:rPr lang="bs-Latn-BA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adnan.ibrahimović@untz.ba</a:t>
              </a:r>
              <a:r>
                <a:rPr 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r>
                <a:rPr lang="bs-Latn-BA" altLang="en-GB" sz="3600" dirty="0">
                  <a:solidFill>
                    <a:schemeClr val="dk1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+ 387 35 320 557</a:t>
              </a:r>
              <a:endParaRPr lang="en-GB" sz="36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marL="0" marR="0" lvl="0" indent="0" algn="ctr" rtl="0">
                <a:lnSpc>
                  <a:spcPct val="56000"/>
                </a:lnSpc>
                <a:spcBef>
                  <a:spcPts val="450"/>
                </a:spcBef>
                <a:spcAft>
                  <a:spcPts val="0"/>
                </a:spcAft>
                <a:buNone/>
              </a:pPr>
              <a:r>
                <a:rPr lang="en-GB" sz="6000" dirty="0">
                  <a:solidFill>
                    <a:srgbClr val="262626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 </a:t>
              </a:r>
              <a:endParaRPr sz="6000" dirty="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2" name="Google Shape;102;gef0e065473_0_0"/>
            <p:cNvSpPr/>
            <p:nvPr/>
          </p:nvSpPr>
          <p:spPr>
            <a:xfrm>
              <a:off x="471017" y="9198769"/>
              <a:ext cx="20665500" cy="18976500"/>
            </a:xfrm>
            <a:prstGeom prst="rect">
              <a:avLst/>
            </a:prstGeom>
            <a:solidFill>
              <a:srgbClr val="EAEAEA"/>
            </a:solidFill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4300" tIns="91425" rIns="274300" bIns="91425" anchor="ctr" anchorCtr="0">
              <a:noAutofit/>
            </a:bodyPr>
            <a:lstStyle/>
            <a:p>
              <a:pPr marL="0" marR="0" lvl="0" indent="0" algn="ctr" rtl="0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>
                <a:solidFill>
                  <a:srgbClr val="26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03" name="Google Shape;103;gef0e065473_0_0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2244145" y="23112244"/>
            <a:ext cx="5586767" cy="15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ef0e065473_0_0" descr="MemoUNTZ"/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447065" y="1483834"/>
            <a:ext cx="1996440" cy="195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ef0e065473_0_0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3745728" y="1003162"/>
            <a:ext cx="4146549" cy="288026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ef0e065473_0_0"/>
          <p:cNvSpPr/>
          <p:nvPr/>
        </p:nvSpPr>
        <p:spPr>
          <a:xfrm>
            <a:off x="447065" y="8158512"/>
            <a:ext cx="10777830" cy="14162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s-Latn-BA"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s-Latn-BA"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Areas of Interest in Research:</a:t>
            </a: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r>
              <a:rPr lang="en-GB" alt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Response to landslide risk with early warning system design</a:t>
            </a:r>
            <a:r>
              <a:rPr lang="bs-Latn-BA" alt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(EWM)</a:t>
            </a:r>
            <a:r>
              <a:rPr lang="en-GB" sz="3600" b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bs-Latn-BA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influential factors on landslide activation (triggering  factors)</a:t>
            </a:r>
            <a:r>
              <a:rPr lang="bs-Latn-BA" altLang="en-GB" sz="3600" i="1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data gathering and processing, emergency and permanent measures for landslide remediation.</a:t>
            </a:r>
            <a:endParaRPr sz="3600" i="1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bs-Latn-BA"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bs-Latn-BA"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Teaching</a:t>
            </a:r>
            <a:r>
              <a:rPr lang="bs-Latn-BA" alt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GB" sz="4800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Interest at Partner Inst.:</a:t>
            </a:r>
            <a:endParaRPr lang="bs-Latn-BA" sz="3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bs-Latn-BA" sz="3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</a:t>
            </a:r>
            <a:r>
              <a:rPr lang="en-GB" sz="36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andslide</a:t>
            </a:r>
            <a:r>
              <a:rPr lang="en-GB" sz="3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risk</a:t>
            </a:r>
            <a:r>
              <a:rPr lang="bs-Latn-BA" sz="3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management: </a:t>
            </a:r>
            <a:r>
              <a:rPr lang="en-GB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Untypical landslides in Bosnia and Herzegovina with case studies</a:t>
            </a:r>
            <a:r>
              <a:rPr lang="bs-Latn-BA" sz="3600" b="1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landslide research in emergency situations</a:t>
            </a:r>
            <a:r>
              <a:rPr lang="bs-Latn-BA" sz="36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bs-Latn-BA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landslide risk </a:t>
            </a:r>
            <a:r>
              <a:rPr lang="en-GB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assessment</a:t>
            </a:r>
            <a:r>
              <a:rPr lang="bs-Latn-BA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assessment </a:t>
            </a:r>
            <a:r>
              <a:rPr lang="en-GB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 problems regarding field research and application of adequate remediation measures</a:t>
            </a:r>
            <a:r>
              <a:rPr lang="bs-Latn-BA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for</a:t>
            </a:r>
            <a:r>
              <a:rPr lang="en-GB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slope stability</a:t>
            </a:r>
            <a:r>
              <a:rPr lang="bs-Latn-BA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bs-Latn-BA" sz="3600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893" y="9071961"/>
            <a:ext cx="6439594" cy="429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397288" y="18310073"/>
            <a:ext cx="6266199" cy="4699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7"/>
          <a:stretch>
            <a:fillRect/>
          </a:stretch>
        </p:blipFill>
        <p:spPr bwMode="auto">
          <a:xfrm>
            <a:off x="11298625" y="13899359"/>
            <a:ext cx="6256560" cy="354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</Words>
  <Application>WPS Presentation</Application>
  <PresentationFormat>Custom</PresentationFormat>
  <Paragraphs>18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SimSun</vt:lpstr>
      <vt:lpstr>Wingdings</vt:lpstr>
      <vt:lpstr>Arial</vt:lpstr>
      <vt:lpstr>Calibri</vt:lpstr>
      <vt:lpstr>Calibri</vt:lpstr>
      <vt:lpstr>Times New Roman</vt:lpstr>
      <vt:lpstr>Microsoft YaHei</vt:lpstr>
      <vt:lpstr>Arial Unicode MS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ERF2</cp:lastModifiedBy>
  <cp:revision>14</cp:revision>
  <dcterms:created xsi:type="dcterms:W3CDTF">2014-08-19T10:20:00Z</dcterms:created>
  <dcterms:modified xsi:type="dcterms:W3CDTF">2021-10-15T10:40:42Z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BABFE2A3B9EF4F1382C6B075273F675F</vt:lpwstr>
  </property>
  <property fmtid="{D5CDD505-2E9C-101B-9397-08002B2CF9AE}" pid="3" name="KSOProductBuildVer">
    <vt:lpwstr>1033-11.2.0.10200</vt:lpwstr>
  </property>
</Properties>
</file>