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8002250" cy="2520315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921">
          <p15:clr>
            <a:srgbClr val="A4A3A4"/>
          </p15:clr>
        </p15:guide>
        <p15:guide id="2" pos="567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8" roundtripDataSignature="AMtx7misOqstrfYPV49d3jQt/8bQ8JJVq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46" d="100"/>
          <a:sy n="46" d="100"/>
        </p:scale>
        <p:origin x="-1229" y="408"/>
      </p:cViewPr>
      <p:guideLst>
        <p:guide orient="horz" pos="7921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customschemas.google.com/relationships/presentationmetadata" Target="metadata"/><Relationship Id="rId3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10" Type="http://schemas.openxmlformats.org/officeDocument/2006/relationships/viewProps" Target="viewProps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532582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ef0e06547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7" name="Google Shape;97;gef0e0654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685800"/>
            <a:ext cx="2447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62868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684668" y="6096193"/>
            <a:ext cx="16632915" cy="16202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4324707" y="9736221"/>
            <a:ext cx="21504354" cy="4050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-3926324" y="5835734"/>
            <a:ext cx="21504354" cy="118514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ctrTitle"/>
          </p:nvPr>
        </p:nvSpPr>
        <p:spPr>
          <a:xfrm>
            <a:off x="1350169" y="7829329"/>
            <a:ext cx="15301912" cy="5402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ubTitle" idx="1"/>
          </p:nvPr>
        </p:nvSpPr>
        <p:spPr>
          <a:xfrm>
            <a:off x="2700338" y="14281784"/>
            <a:ext cx="12601574" cy="644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ctr">
              <a:spcBef>
                <a:spcPts val="1720"/>
              </a:spcBef>
              <a:spcAft>
                <a:spcPts val="0"/>
              </a:spcAft>
              <a:buClr>
                <a:srgbClr val="888888"/>
              </a:buClr>
              <a:buSzPts val="8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1520"/>
              </a:spcBef>
              <a:spcAft>
                <a:spcPts val="0"/>
              </a:spcAft>
              <a:buClr>
                <a:srgbClr val="888888"/>
              </a:buClr>
              <a:buSzPts val="7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1280"/>
              </a:spcBef>
              <a:spcAft>
                <a:spcPts val="0"/>
              </a:spcAft>
              <a:buClr>
                <a:srgbClr val="888888"/>
              </a:buClr>
              <a:buSzPts val="6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1422053" y="16195370"/>
            <a:ext cx="15301912" cy="5005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Font typeface="Calibri"/>
              <a:buNone/>
              <a:defRPr sz="108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1422053" y="10682180"/>
            <a:ext cx="15301912" cy="5513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 sz="54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980"/>
              </a:spcBef>
              <a:spcAft>
                <a:spcPts val="0"/>
              </a:spcAft>
              <a:buClr>
                <a:srgbClr val="888888"/>
              </a:buClr>
              <a:buSzPts val="4900"/>
              <a:buNone/>
              <a:defRPr sz="4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860"/>
              </a:spcBef>
              <a:spcAft>
                <a:spcPts val="0"/>
              </a:spcAft>
              <a:buClr>
                <a:srgbClr val="888888"/>
              </a:buClr>
              <a:buSzPts val="4300"/>
              <a:buNone/>
              <a:defRPr sz="43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900112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9151144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900113" y="5641541"/>
            <a:ext cx="7954120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900113" y="7992666"/>
            <a:ext cx="7954120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9144902" y="5641541"/>
            <a:ext cx="7957245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9144902" y="7992666"/>
            <a:ext cx="7957245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900121" y="1003459"/>
            <a:ext cx="5922616" cy="42705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7038380" y="1003475"/>
            <a:ext cx="10063758" cy="21510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74700" algn="l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Char char="•"/>
              <a:defRPr sz="8600"/>
            </a:lvl1pPr>
            <a:lvl2pPr marL="914400" lvl="1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–"/>
              <a:defRPr sz="7600"/>
            </a:lvl2pPr>
            <a:lvl3pPr marL="1371600" lvl="2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3pPr>
            <a:lvl4pPr marL="1828800" lvl="3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4pPr>
            <a:lvl5pPr marL="2286000" lvl="4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»"/>
              <a:defRPr sz="5400"/>
            </a:lvl5pPr>
            <a:lvl6pPr marL="2743200" lvl="5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6pPr>
            <a:lvl7pPr marL="3200400" lvl="6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7pPr>
            <a:lvl8pPr marL="3657600" lvl="7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8pPr>
            <a:lvl9pPr marL="4114800" lvl="8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900121" y="5274009"/>
            <a:ext cx="5922616" cy="17239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3528567" y="17642205"/>
            <a:ext cx="10801350" cy="2082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3528567" y="2251948"/>
            <a:ext cx="10801350" cy="1512189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3528567" y="19724967"/>
            <a:ext cx="10801350" cy="2957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/>
              <a:buNone/>
              <a:defRPr sz="1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marR="0" lvl="0" indent="-774700" algn="l" rtl="0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Font typeface="Arial"/>
              <a:buChar char="•"/>
              <a:defRPr sz="8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711200" algn="l" rtl="0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Font typeface="Arial"/>
              <a:buChar char="–"/>
              <a:defRPr sz="7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635000" algn="l" rtl="0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Char char="•"/>
              <a:defRPr sz="6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–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»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oogle Shape;99;gef0e065473_0_0"/>
          <p:cNvGrpSpPr/>
          <p:nvPr/>
        </p:nvGrpSpPr>
        <p:grpSpPr>
          <a:xfrm>
            <a:off x="-65982" y="1091427"/>
            <a:ext cx="17632492" cy="21628931"/>
            <a:chOff x="378037" y="402431"/>
            <a:chExt cx="20758480" cy="27772838"/>
          </a:xfrm>
        </p:grpSpPr>
        <p:sp>
          <p:nvSpPr>
            <p:cNvPr id="100" name="Google Shape;100;gef0e065473_0_0"/>
            <p:cNvSpPr/>
            <p:nvPr/>
          </p:nvSpPr>
          <p:spPr>
            <a:xfrm>
              <a:off x="4035679" y="402431"/>
              <a:ext cx="12462900" cy="3657600"/>
            </a:xfrm>
            <a:prstGeom prst="rect">
              <a:avLst/>
            </a:prstGeom>
            <a:solidFill>
              <a:srgbClr val="8CB3E3"/>
            </a:solidFill>
            <a:ln w="25400" cap="flat" cmpd="sng">
              <a:solidFill>
                <a:srgbClr val="71884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r>
                <a:rPr lang="en-GB" sz="4500" b="1" i="0" u="none" strike="noStrike" cap="none" baseline="30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ST</a:t>
              </a: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ERASMUS+ MATCHMAKING EVENT</a:t>
              </a:r>
              <a:endParaRPr sz="4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Tuzla, </a:t>
              </a:r>
              <a:r>
                <a:rPr lang="en-GB" sz="4000" b="0" i="0" u="none" strike="noStrike" cap="none" dirty="0" smtClean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October </a:t>
              </a: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20</a:t>
              </a:r>
              <a:r>
                <a:rPr lang="en-GB" sz="4000" b="0" i="0" u="none" strike="noStrike" cap="none" baseline="30000" dirty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th</a:t>
              </a: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, 2021 </a:t>
              </a:r>
              <a:endParaRPr lang="hr-BA" sz="4000" b="0" i="0" u="none" strike="noStrike" cap="none" dirty="0" smtClean="0">
                <a:solidFill>
                  <a:schemeClr val="accent2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gef0e065473_0_0"/>
            <p:cNvSpPr/>
            <p:nvPr/>
          </p:nvSpPr>
          <p:spPr>
            <a:xfrm>
              <a:off x="378037" y="4309462"/>
              <a:ext cx="20680800" cy="3630900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182875" rIns="274300" bIns="1828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r-BA" sz="36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B.eng. Meldina Omerčević, agronomy engineer</a:t>
              </a: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r-BA" sz="36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2nd study cycle</a:t>
              </a:r>
              <a:r>
                <a:rPr lang="en-GB" sz="3600" b="0" i="0" u="none" strike="noStrike" cap="none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, </a:t>
              </a:r>
              <a:r>
                <a:rPr lang="hr-BA" sz="3600" b="0" i="0" u="none" strike="noStrike" cap="none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Department of agronomy, </a:t>
              </a:r>
              <a:r>
                <a:rPr lang="en-GB" sz="3600" b="0" i="0" u="none" strike="noStrike" cap="none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Faculty</a:t>
              </a:r>
              <a:r>
                <a:rPr lang="hr-HR" sz="3600" b="0" i="0" u="none" strike="noStrike" cap="none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of technology</a:t>
              </a:r>
              <a:endParaRPr lang="hr-BA" sz="3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r-HR" sz="36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omercevicmeldina@gmail.com</a:t>
              </a:r>
              <a:r>
                <a:rPr lang="en-GB" sz="36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, </a:t>
              </a:r>
              <a:r>
                <a:rPr lang="hr-HR" sz="36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+38761296915</a:t>
              </a:r>
              <a:endParaRPr sz="600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gef0e065473_0_0"/>
            <p:cNvSpPr/>
            <p:nvPr/>
          </p:nvSpPr>
          <p:spPr>
            <a:xfrm>
              <a:off x="471017" y="9198769"/>
              <a:ext cx="20665500" cy="18976500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91425" rIns="274300" bIns="91425" anchor="ctr" anchorCtr="0">
              <a:noAutofit/>
            </a:bodyPr>
            <a:lstStyle/>
            <a:p>
              <a:pPr marL="0" marR="0" lvl="0" indent="0" algn="ctr" rtl="0">
                <a:lnSpc>
                  <a:spcPct val="112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0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03" name="Google Shape;103;gef0e065473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244145" y="23112244"/>
            <a:ext cx="5586767" cy="1599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gef0e065473_0_0" descr="MemoUNTZ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388190" y="329763"/>
            <a:ext cx="2604000" cy="254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gef0e065473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745728" y="-412128"/>
            <a:ext cx="4085184" cy="398145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gef0e065473_0_0"/>
          <p:cNvSpPr/>
          <p:nvPr/>
        </p:nvSpPr>
        <p:spPr>
          <a:xfrm>
            <a:off x="447243" y="7836640"/>
            <a:ext cx="10777830" cy="14338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0000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Areas of Interest in Research:</a:t>
            </a:r>
            <a:endParaRPr sz="4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hr-HR" sz="3600" b="1" i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 bank in Bosnia and Herzegovina:</a:t>
            </a:r>
            <a:r>
              <a:rPr lang="hr-HR" sz="3600" i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Although being rich in biodiversity, autochthonous apple varieties are largerly endangered.</a:t>
            </a:r>
            <a:endParaRPr lang="hr-HR" sz="3600" b="1" i="1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</a:pPr>
            <a:endParaRPr lang="hr-HR" sz="3600" i="1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endParaRPr sz="36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hr-HR" sz="36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Laboratory tests: </a:t>
            </a:r>
            <a:r>
              <a:rPr lang="hr-HR" sz="3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extracting DNA from leafs, seeds or roots, quantitative PCR, genome sequencing, RAPD technique, AFLP technique, SNP analysis</a:t>
            </a:r>
            <a:endParaRPr lang="hr-HR" sz="3600" b="1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</a:pPr>
            <a:endParaRPr sz="36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71500" marR="0" lvl="0" indent="-571500" algn="l" rtl="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hr-HR" sz="36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Nutritional value of old varieties: </a:t>
            </a:r>
            <a:r>
              <a:rPr lang="hr-HR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3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Autochthonous varieties are not grown for commercial purposes and therefore are not treated with plant protection products. Results should be compared to commercially grown varieties.</a:t>
            </a:r>
            <a:endParaRPr sz="3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BA" sz="4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</a:t>
            </a:r>
            <a:r>
              <a:rPr lang="en-GB" sz="4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Interest </a:t>
            </a:r>
            <a:r>
              <a:rPr lang="en-GB" sz="4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 Partner Inst.:</a:t>
            </a:r>
            <a:endParaRPr sz="4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Char char="•"/>
            </a:pPr>
            <a:r>
              <a:rPr lang="en-GB" sz="36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Topic</a:t>
            </a:r>
            <a:r>
              <a:rPr lang="en-GB" sz="3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hr-HR" sz="3600" i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3600" b="1" i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Ecological and genetical importance of preserving autochthonous apple varieties</a:t>
            </a:r>
            <a:endParaRPr sz="3600" b="1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SzPts val="3600"/>
            </a:pPr>
            <a:r>
              <a:rPr lang="hr-BA" sz="3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Analysis and preserving of genetical structure of different homegrown apple varieties, combined with possible idea of gene bank.</a:t>
            </a:r>
            <a:endParaRPr lang="hr-BA" sz="360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7263" y="15646981"/>
            <a:ext cx="6616930" cy="330846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176" y="8800241"/>
            <a:ext cx="4137140" cy="51944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824</TotalTime>
  <Words>155</Words>
  <Application>Microsoft Office PowerPoint</Application>
  <PresentationFormat>Custom</PresentationFormat>
  <Paragraphs>17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Amar</cp:lastModifiedBy>
  <cp:revision>14</cp:revision>
  <dcterms:created xsi:type="dcterms:W3CDTF">2014-08-19T10:20:00Z</dcterms:created>
  <dcterms:modified xsi:type="dcterms:W3CDTF">2021-10-07T07:02:14Z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5B9C1D637E2E43D0AF4F8A57F0F2F13C</vt:lpwstr>
  </property>
  <property fmtid="{D5CDD505-2E9C-101B-9397-08002B2CF9AE}" pid="3" name="KSOProductBuildVer">
    <vt:lpwstr>1033-11.2.0.10258</vt:lpwstr>
  </property>
</Properties>
</file>