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21">
          <p15:clr>
            <a:srgbClr val="A4A3A4"/>
          </p15:clr>
        </p15:guide>
        <p15:guide id="2" pos="56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5" d="100"/>
          <a:sy n="55" d="100"/>
        </p:scale>
        <p:origin x="-1668" y="1818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901120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350169" y="7829329"/>
            <a:ext cx="15301912" cy="54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2700338" y="14281784"/>
            <a:ext cx="12601574" cy="644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ctr">
              <a:spcBef>
                <a:spcPts val="1720"/>
              </a:spcBef>
              <a:spcAft>
                <a:spcPts val="0"/>
              </a:spcAft>
              <a:buClr>
                <a:srgbClr val="888888"/>
              </a:buClr>
              <a:buSzPts val="8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1520"/>
              </a:spcBef>
              <a:spcAft>
                <a:spcPts val="0"/>
              </a:spcAft>
              <a:buClr>
                <a:srgbClr val="888888"/>
              </a:buClr>
              <a:buSzPts val="7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28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 panose="020F0502020204030204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 sz="1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 panose="020B0604020202020204"/>
              <a:buChar char="•"/>
              <a:defRPr sz="8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 panose="020B0604020202020204"/>
              <a:buChar char="–"/>
              <a:defRPr sz="7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 panose="020B0604020202020204"/>
              <a:buChar char="•"/>
              <a:defRPr sz="6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–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»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9" name="Google Shape;99;gef0e065473_0_0"/>
          <p:cNvGrpSpPr/>
          <p:nvPr/>
        </p:nvGrpSpPr>
        <p:grpSpPr>
          <a:xfrm>
            <a:off x="295619" y="814120"/>
            <a:ext cx="17711658" cy="21996847"/>
            <a:chOff x="611413" y="402431"/>
            <a:chExt cx="20851681" cy="28245264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35679" y="402431"/>
              <a:ext cx="12462900" cy="3657600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Tuzla, October 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, 2021 </a:t>
              </a:r>
              <a:endParaRPr lang="hr-BA" sz="40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611413" y="4195113"/>
              <a:ext cx="20758701" cy="4747627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altLang="en-GB" sz="48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Prof.dr. Mirsad Topalovic, Civ.Eng.</a:t>
              </a:r>
              <a:endParaRPr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altLang="en-GB" sz="36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Civil Engineering Structures</a:t>
              </a:r>
              <a:r>
                <a:rPr lang="en-GB" sz="36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Faculty</a:t>
              </a:r>
              <a:r>
                <a:rPr lang="bs-Latn-BA" altLang="en-GB" sz="36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of Mining, Geology and Civil Engineering</a:t>
              </a:r>
              <a:r>
                <a:rPr 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Department</a:t>
              </a:r>
              <a:r>
                <a:rPr lang="bs-Latn-BA" alt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for Civil Engineering</a:t>
              </a:r>
              <a:endParaRPr lang="en-GB" sz="36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en-GB" sz="3600" dirty="0" err="1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mirsad</a:t>
              </a:r>
              <a:r>
                <a:rPr lang="bs-Latn-BA" alt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.</a:t>
              </a:r>
              <a:r>
                <a:rPr lang="en-US" altLang="en-GB" sz="3600" dirty="0" err="1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topalovic</a:t>
              </a:r>
              <a:r>
                <a:rPr lang="bs-Latn-BA" alt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@untz.ba</a:t>
              </a:r>
              <a:r>
                <a:rPr 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</a:t>
              </a:r>
              <a:r>
                <a:rPr lang="bs-Latn-BA" alt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+ 387 35 320 58</a:t>
              </a:r>
              <a:r>
                <a:rPr lang="en-US" alt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0</a:t>
              </a:r>
              <a:endParaRPr lang="en-GB" sz="36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ctr" rtl="0">
                <a:lnSpc>
                  <a:spcPct val="56000"/>
                </a:lnSpc>
                <a:spcBef>
                  <a:spcPts val="450"/>
                </a:spcBef>
                <a:spcAft>
                  <a:spcPts val="0"/>
                </a:spcAft>
                <a:buNone/>
              </a:pPr>
              <a:r>
                <a:rPr lang="en-GB" sz="6000" dirty="0">
                  <a:solidFill>
                    <a:srgbClr val="262626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</a:t>
              </a:r>
              <a:endParaRPr sz="6000" dirty="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797594" y="9671195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447040" y="1308099"/>
            <a:ext cx="2242694" cy="219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13745728" y="1060489"/>
            <a:ext cx="4085184" cy="2848466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040" y="7909355"/>
            <a:ext cx="9493925" cy="14338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Areas of Interest in Research:</a:t>
            </a: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indent="-457200">
              <a:buClr>
                <a:schemeClr val="dk1"/>
              </a:buClr>
              <a:buSzPts val="3600"/>
              <a:buFont typeface="Arial" panose="020B0604020202020204"/>
              <a:buChar char="•"/>
            </a:pPr>
            <a:r>
              <a:rPr lang="en-US" altLang="en-GB" sz="3600" b="1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capasity</a:t>
            </a:r>
            <a:r>
              <a:rPr lang="en-US" alt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design; </a:t>
            </a:r>
            <a:r>
              <a:rPr 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methodology</a:t>
            </a:r>
            <a:r>
              <a:rPr lang="bs-Latn-BA" alt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problems of concept realization</a:t>
            </a:r>
            <a:endParaRPr lang="en-US" altLang="en-GB"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>
              <a:buClr>
                <a:schemeClr val="dk1"/>
              </a:buClr>
              <a:buSzPts val="3600"/>
            </a:pPr>
            <a:endParaRPr lang="en-US" altLang="en-GB"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indent="-457200">
              <a:buClr>
                <a:schemeClr val="dk1"/>
              </a:buClr>
              <a:buSzPts val="3600"/>
              <a:buFont typeface="Arial" panose="020B0604020202020204"/>
              <a:buChar char="•"/>
            </a:pPr>
            <a:r>
              <a:rPr lang="en-US" altLang="en-GB" sz="3600" b="1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defining a plastic hinges; </a:t>
            </a:r>
            <a:r>
              <a:rPr lang="en-US" alt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identification of structural damage,</a:t>
            </a:r>
            <a:r>
              <a:rPr lang="bs-Latn-BA" alt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numerical simulations (SAP2000N)</a:t>
            </a:r>
            <a:r>
              <a:rPr lang="bs-Latn-BA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algn="l" rtl="0"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Training Interest at Partner Inst.: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r>
              <a:rPr lang="bs-Latn-BA" alt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Modelling plastic hinges</a:t>
            </a:r>
            <a:r>
              <a:rPr lang="en-US" alt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and damage identification</a:t>
            </a:r>
            <a:r>
              <a:rPr 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bs-Latn-BA" altLang="en-GB" sz="36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tests, case studies and numerical definition</a:t>
            </a:r>
            <a:endParaRPr sz="36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Google Shape;107;gef0e065473_0_0"/>
          <p:cNvSpPr txBox="1"/>
          <p:nvPr/>
        </p:nvSpPr>
        <p:spPr>
          <a:xfrm>
            <a:off x="10985493" y="20658866"/>
            <a:ext cx="5977255" cy="5847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>
              <a:buNone/>
            </a:pPr>
            <a:r>
              <a:rPr lang="en-US" altLang="en-GB" sz="32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</a:t>
            </a:r>
            <a:r>
              <a:rPr lang="bs-Latn-BA" altLang="en-GB" sz="32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umeri</a:t>
            </a:r>
            <a:r>
              <a:rPr lang="en-GB" sz="3200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cally</a:t>
            </a:r>
            <a:r>
              <a:rPr lang="en-GB" sz="32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damage identification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D0A4448-33EA-45EB-A96D-1D29CBCEC0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66867" y="8060736"/>
            <a:ext cx="6490210" cy="464732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36F4B43-0167-4EA1-8EA2-A401863664DA}"/>
              </a:ext>
            </a:extLst>
          </p:cNvPr>
          <p:cNvSpPr txBox="1"/>
          <p:nvPr/>
        </p:nvSpPr>
        <p:spPr>
          <a:xfrm>
            <a:off x="9872127" y="12708058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Working diagrams</a:t>
            </a:r>
            <a:r>
              <a:rPr lang="bs-Latn-BA" sz="32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(</a:t>
            </a:r>
            <a:r>
              <a:rPr lang="en-GB" sz="32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P-</a:t>
            </a:r>
            <a:r>
              <a:rPr lang="en-GB" sz="3200" i="1" dirty="0">
                <a:effectLst/>
                <a:ea typeface="Calibri" panose="020F050202020403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</a:t>
            </a:r>
            <a:r>
              <a:rPr lang="bs-Latn-BA" sz="3200" i="1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GB" sz="32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of tested models</a:t>
            </a:r>
            <a:endParaRPr lang="bs-Latn-BA" sz="32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F7AF1DD-8ECD-4D2D-92F7-C236E0B701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21544" y="15386207"/>
            <a:ext cx="3201908" cy="497138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6EBEDC6B-8B2A-4BD3-A5FF-E2CBC4EBD3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96092" y="16628132"/>
            <a:ext cx="5035238" cy="36940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111</Words>
  <Application>Microsoft Office PowerPoint</Application>
  <PresentationFormat>Custom</PresentationFormat>
  <Paragraphs>21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9</cp:revision>
  <dcterms:created xsi:type="dcterms:W3CDTF">2014-08-19T10:20:00Z</dcterms:created>
  <dcterms:modified xsi:type="dcterms:W3CDTF">2021-10-12T10:36:25Z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BABFE2A3B9EF4F1382C6B075273F675F</vt:lpwstr>
  </property>
  <property fmtid="{D5CDD505-2E9C-101B-9397-08002B2CF9AE}" pid="3" name="KSOProductBuildVer">
    <vt:lpwstr>1033-11.2.0.10258</vt:lpwstr>
  </property>
</Properties>
</file>